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7556500" cy="106807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ira Sans Condensed 1" charset="1" panose="020B0603050000020004"/>
      <p:regular r:id="rId10"/>
    </p:embeddedFont>
    <p:embeddedFont>
      <p:font typeface="Fira Sans Condensed 2" charset="1" panose="020B060305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slide" Target="slides/slide1.xml"/><Relationship Id="rId7" Type="http://schemas.openxmlformats.org/officeDocument/2006/relationships/font" Target="fonts/font7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14" Type="http://schemas.openxmlformats.org/officeDocument/2006/relationships/customXml" Target="../customXml/item2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C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678272" y="1840165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grpSp>
        <p:nvGrpSpPr>
          <p:cNvPr name="Group 3" id="3"/>
          <p:cNvGrpSpPr/>
          <p:nvPr/>
        </p:nvGrpSpPr>
        <p:grpSpPr>
          <a:xfrm rot="0">
            <a:off x="377002" y="1840165"/>
            <a:ext cx="2282357" cy="532594"/>
            <a:chOff x="0" y="0"/>
            <a:chExt cx="4670933" cy="110617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4672203" cy="1107440"/>
            </a:xfrm>
            <a:custGeom>
              <a:avLst/>
              <a:gdLst/>
              <a:ahLst/>
              <a:cxnLst/>
              <a:rect r="r" b="b" t="t" l="l"/>
              <a:pathLst>
                <a:path h="1107440" w="4672203">
                  <a:moveTo>
                    <a:pt x="46709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672202" y="1107440"/>
                  </a:lnTo>
                  <a:lnTo>
                    <a:pt x="4672202" y="0"/>
                  </a:lnTo>
                  <a:close/>
                </a:path>
              </a:pathLst>
            </a:custGeom>
            <a:solidFill>
              <a:srgbClr val="0F61BB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r="r" b="b" t="t" l="l"/>
              <a:pathLst>
                <a:path h="762000" w="7586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4941136" y="1840165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678272" y="9680267"/>
            <a:ext cx="1494917" cy="58878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3"/>
          <a:srcRect l="0" t="0" r="15166" b="0"/>
          <a:stretch>
            <a:fillRect/>
          </a:stretch>
        </p:blipFill>
        <p:spPr>
          <a:xfrm flipH="false" flipV="false" rot="0">
            <a:off x="5812317" y="9434057"/>
            <a:ext cx="1442126" cy="104612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606918" y="9788145"/>
            <a:ext cx="1156664" cy="373024"/>
          </a:xfrm>
          <a:prstGeom prst="rect">
            <a:avLst/>
          </a:prstGeom>
        </p:spPr>
      </p:pic>
      <p:sp>
        <p:nvSpPr>
          <p:cNvPr name="AutoShape 10" id="10"/>
          <p:cNvSpPr/>
          <p:nvPr/>
        </p:nvSpPr>
        <p:spPr>
          <a:xfrm rot="0">
            <a:off x="2678272" y="3040804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377002" y="3040804"/>
            <a:ext cx="2282357" cy="532594"/>
            <a:chOff x="0" y="0"/>
            <a:chExt cx="4670933" cy="110617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4672203" cy="1107440"/>
            </a:xfrm>
            <a:custGeom>
              <a:avLst/>
              <a:gdLst/>
              <a:ahLst/>
              <a:cxnLst/>
              <a:rect r="r" b="b" t="t" l="l"/>
              <a:pathLst>
                <a:path h="1107440" w="4672203">
                  <a:moveTo>
                    <a:pt x="46709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672202" y="1107440"/>
                  </a:lnTo>
                  <a:lnTo>
                    <a:pt x="4672202" y="0"/>
                  </a:lnTo>
                  <a:close/>
                </a:path>
              </a:pathLst>
            </a:custGeom>
            <a:solidFill>
              <a:srgbClr val="F4B223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r="r" b="b" t="t" l="l"/>
              <a:pathLst>
                <a:path h="762000" w="7586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4" id="14"/>
          <p:cNvSpPr/>
          <p:nvPr/>
        </p:nvSpPr>
        <p:spPr>
          <a:xfrm rot="0">
            <a:off x="4941136" y="3040804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sp>
        <p:nvSpPr>
          <p:cNvPr name="AutoShape 15" id="15"/>
          <p:cNvSpPr/>
          <p:nvPr/>
        </p:nvSpPr>
        <p:spPr>
          <a:xfrm rot="0">
            <a:off x="2678272" y="4239062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grpSp>
        <p:nvGrpSpPr>
          <p:cNvPr name="Group 16" id="16"/>
          <p:cNvGrpSpPr/>
          <p:nvPr/>
        </p:nvGrpSpPr>
        <p:grpSpPr>
          <a:xfrm rot="0">
            <a:off x="377002" y="4239062"/>
            <a:ext cx="2282357" cy="532594"/>
            <a:chOff x="0" y="0"/>
            <a:chExt cx="4670933" cy="110617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4672203" cy="1107440"/>
            </a:xfrm>
            <a:custGeom>
              <a:avLst/>
              <a:gdLst/>
              <a:ahLst/>
              <a:cxnLst/>
              <a:rect r="r" b="b" t="t" l="l"/>
              <a:pathLst>
                <a:path h="1107440" w="4672203">
                  <a:moveTo>
                    <a:pt x="46709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672202" y="1107440"/>
                  </a:lnTo>
                  <a:lnTo>
                    <a:pt x="4672202" y="0"/>
                  </a:lnTo>
                  <a:close/>
                </a:path>
              </a:pathLst>
            </a:custGeom>
            <a:solidFill>
              <a:srgbClr val="0F61BB"/>
            </a:solidFill>
          </p:spPr>
        </p:sp>
        <p:sp>
          <p:nvSpPr>
            <p:cNvPr name="Freeform 18" id="18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r="r" b="b" t="t" l="l"/>
              <a:pathLst>
                <a:path h="762000" w="7586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19" id="19"/>
          <p:cNvSpPr/>
          <p:nvPr/>
        </p:nvSpPr>
        <p:spPr>
          <a:xfrm rot="0">
            <a:off x="4941136" y="4239062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sp>
        <p:nvSpPr>
          <p:cNvPr name="AutoShape 20" id="20"/>
          <p:cNvSpPr/>
          <p:nvPr/>
        </p:nvSpPr>
        <p:spPr>
          <a:xfrm rot="0">
            <a:off x="2678272" y="5437320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grpSp>
        <p:nvGrpSpPr>
          <p:cNvPr name="Group 21" id="21"/>
          <p:cNvGrpSpPr/>
          <p:nvPr/>
        </p:nvGrpSpPr>
        <p:grpSpPr>
          <a:xfrm rot="0">
            <a:off x="377002" y="5437320"/>
            <a:ext cx="2282357" cy="532594"/>
            <a:chOff x="0" y="0"/>
            <a:chExt cx="4670933" cy="1106170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4672203" cy="1107440"/>
            </a:xfrm>
            <a:custGeom>
              <a:avLst/>
              <a:gdLst/>
              <a:ahLst/>
              <a:cxnLst/>
              <a:rect r="r" b="b" t="t" l="l"/>
              <a:pathLst>
                <a:path h="1107440" w="4672203">
                  <a:moveTo>
                    <a:pt x="46709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672202" y="1107440"/>
                  </a:lnTo>
                  <a:lnTo>
                    <a:pt x="4672202" y="0"/>
                  </a:lnTo>
                  <a:close/>
                </a:path>
              </a:pathLst>
            </a:custGeom>
            <a:solidFill>
              <a:srgbClr val="F4B223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r="r" b="b" t="t" l="l"/>
              <a:pathLst>
                <a:path h="762000" w="7586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24" id="24"/>
          <p:cNvSpPr/>
          <p:nvPr/>
        </p:nvSpPr>
        <p:spPr>
          <a:xfrm rot="0">
            <a:off x="4941136" y="5437320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sp>
        <p:nvSpPr>
          <p:cNvPr name="AutoShape 25" id="25"/>
          <p:cNvSpPr/>
          <p:nvPr/>
        </p:nvSpPr>
        <p:spPr>
          <a:xfrm rot="0">
            <a:off x="2678272" y="6635578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grpSp>
        <p:nvGrpSpPr>
          <p:cNvPr name="Group 26" id="26"/>
          <p:cNvGrpSpPr/>
          <p:nvPr/>
        </p:nvGrpSpPr>
        <p:grpSpPr>
          <a:xfrm rot="0">
            <a:off x="377002" y="6635578"/>
            <a:ext cx="2282357" cy="532594"/>
            <a:chOff x="0" y="0"/>
            <a:chExt cx="4670933" cy="1106170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4672203" cy="1107440"/>
            </a:xfrm>
            <a:custGeom>
              <a:avLst/>
              <a:gdLst/>
              <a:ahLst/>
              <a:cxnLst/>
              <a:rect r="r" b="b" t="t" l="l"/>
              <a:pathLst>
                <a:path h="1107440" w="4672203">
                  <a:moveTo>
                    <a:pt x="46709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672202" y="1107440"/>
                  </a:lnTo>
                  <a:lnTo>
                    <a:pt x="4672202" y="0"/>
                  </a:lnTo>
                  <a:close/>
                </a:path>
              </a:pathLst>
            </a:custGeom>
            <a:solidFill>
              <a:srgbClr val="0F61BB"/>
            </a:solidFill>
          </p:spPr>
        </p:sp>
        <p:sp>
          <p:nvSpPr>
            <p:cNvPr name="Freeform 28" id="28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r="r" b="b" t="t" l="l"/>
              <a:pathLst>
                <a:path h="762000" w="7586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29" id="29"/>
          <p:cNvSpPr/>
          <p:nvPr/>
        </p:nvSpPr>
        <p:spPr>
          <a:xfrm rot="0">
            <a:off x="4941136" y="6635578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sp>
        <p:nvSpPr>
          <p:cNvPr name="AutoShape 30" id="30"/>
          <p:cNvSpPr/>
          <p:nvPr/>
        </p:nvSpPr>
        <p:spPr>
          <a:xfrm rot="0">
            <a:off x="2678272" y="7833836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grpSp>
        <p:nvGrpSpPr>
          <p:cNvPr name="Group 31" id="31"/>
          <p:cNvGrpSpPr/>
          <p:nvPr/>
        </p:nvGrpSpPr>
        <p:grpSpPr>
          <a:xfrm rot="0">
            <a:off x="377002" y="7833836"/>
            <a:ext cx="2282357" cy="532594"/>
            <a:chOff x="0" y="0"/>
            <a:chExt cx="4670933" cy="1106170"/>
          </a:xfrm>
        </p:grpSpPr>
        <p:sp>
          <p:nvSpPr>
            <p:cNvPr name="Freeform 32" id="32"/>
            <p:cNvSpPr/>
            <p:nvPr/>
          </p:nvSpPr>
          <p:spPr>
            <a:xfrm>
              <a:off x="0" y="0"/>
              <a:ext cx="4672203" cy="1107440"/>
            </a:xfrm>
            <a:custGeom>
              <a:avLst/>
              <a:gdLst/>
              <a:ahLst/>
              <a:cxnLst/>
              <a:rect r="r" b="b" t="t" l="l"/>
              <a:pathLst>
                <a:path h="1107440" w="4672203">
                  <a:moveTo>
                    <a:pt x="467093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4672202" y="1107440"/>
                  </a:lnTo>
                  <a:lnTo>
                    <a:pt x="4672202" y="0"/>
                  </a:lnTo>
                  <a:close/>
                </a:path>
              </a:pathLst>
            </a:custGeom>
            <a:solidFill>
              <a:srgbClr val="F4B223"/>
            </a:solidFill>
          </p:spPr>
        </p:sp>
        <p:sp>
          <p:nvSpPr>
            <p:cNvPr name="Freeform 33" id="33"/>
            <p:cNvSpPr/>
            <p:nvPr/>
          </p:nvSpPr>
          <p:spPr>
            <a:xfrm>
              <a:off x="162990" y="172720"/>
              <a:ext cx="758600" cy="762000"/>
            </a:xfrm>
            <a:custGeom>
              <a:avLst/>
              <a:gdLst/>
              <a:ahLst/>
              <a:cxnLst/>
              <a:rect r="r" b="b" t="t" l="l"/>
              <a:pathLst>
                <a:path h="762000" w="758600">
                  <a:moveTo>
                    <a:pt x="379300" y="0"/>
                  </a:moveTo>
                  <a:cubicBezTo>
                    <a:pt x="589055" y="938"/>
                    <a:pt x="758600" y="171243"/>
                    <a:pt x="758600" y="381000"/>
                  </a:cubicBezTo>
                  <a:cubicBezTo>
                    <a:pt x="758600" y="590757"/>
                    <a:pt x="589055" y="761062"/>
                    <a:pt x="379300" y="762000"/>
                  </a:cubicBezTo>
                  <a:cubicBezTo>
                    <a:pt x="169545" y="761062"/>
                    <a:pt x="0" y="590757"/>
                    <a:pt x="0" y="381000"/>
                  </a:cubicBezTo>
                  <a:cubicBezTo>
                    <a:pt x="0" y="171243"/>
                    <a:pt x="169545" y="938"/>
                    <a:pt x="3793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AutoShape 34" id="34"/>
          <p:cNvSpPr/>
          <p:nvPr/>
        </p:nvSpPr>
        <p:spPr>
          <a:xfrm rot="0">
            <a:off x="4941136" y="7833836"/>
            <a:ext cx="2243950" cy="1017283"/>
          </a:xfrm>
          <a:prstGeom prst="rect">
            <a:avLst/>
          </a:prstGeom>
          <a:solidFill>
            <a:srgbClr val="628FCD">
              <a:alpha val="9804"/>
            </a:srgbClr>
          </a:solidFill>
        </p:spPr>
      </p:sp>
      <p:pic>
        <p:nvPicPr>
          <p:cNvPr name="Picture 35" id="35"/>
          <p:cNvPicPr>
            <a:picLocks noChangeAspect="true"/>
          </p:cNvPicPr>
          <p:nvPr/>
        </p:nvPicPr>
        <p:blipFill>
          <a:blip r:embed="rId5"/>
          <a:srcRect l="0" t="0" r="0" b="15725"/>
          <a:stretch>
            <a:fillRect/>
          </a:stretch>
        </p:blipFill>
        <p:spPr>
          <a:xfrm flipH="false" flipV="false" rot="0">
            <a:off x="301787" y="9434057"/>
            <a:ext cx="1216393" cy="869207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4640" y="7951897"/>
            <a:ext cx="255707" cy="296472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9244" y="5557265"/>
            <a:ext cx="253045" cy="297263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95759" y="4391059"/>
            <a:ext cx="320013" cy="265211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7533" y="3176832"/>
            <a:ext cx="272815" cy="260538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6581" y="1944257"/>
            <a:ext cx="280209" cy="324410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5784" y="6750964"/>
            <a:ext cx="276312" cy="276312"/>
          </a:xfrm>
          <a:prstGeom prst="rect">
            <a:avLst/>
          </a:prstGeom>
        </p:spPr>
      </p:pic>
      <p:sp>
        <p:nvSpPr>
          <p:cNvPr name="TextBox 42" id="42"/>
          <p:cNvSpPr txBox="true"/>
          <p:nvPr/>
        </p:nvSpPr>
        <p:spPr>
          <a:xfrm rot="0">
            <a:off x="1093262" y="2001687"/>
            <a:ext cx="1816097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6"/>
              </a:lnSpc>
            </a:pPr>
            <a:r>
              <a:rPr lang="en-US" sz="1396">
                <a:solidFill>
                  <a:srgbClr val="FFFFFF"/>
                </a:solidFill>
                <a:latin typeface="Fira Sans Condensed 1"/>
              </a:rPr>
              <a:t>Political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3149471" y="1459165"/>
            <a:ext cx="1263147" cy="22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6"/>
              </a:lnSpc>
            </a:pPr>
            <a:r>
              <a:rPr lang="en-US" sz="1496">
                <a:solidFill>
                  <a:srgbClr val="191919"/>
                </a:solidFill>
                <a:latin typeface="Fira Sans Condensed 2 Bold"/>
              </a:rPr>
              <a:t>Positive Factors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5338850" y="1459165"/>
            <a:ext cx="1448522" cy="228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6"/>
              </a:lnSpc>
            </a:pPr>
            <a:r>
              <a:rPr lang="en-US" sz="1496">
                <a:solidFill>
                  <a:srgbClr val="191919"/>
                </a:solidFill>
                <a:latin typeface="Fira Sans Condensed 2 Bold"/>
              </a:rPr>
              <a:t>Negative Factors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93262" y="3202326"/>
            <a:ext cx="1816097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6"/>
              </a:lnSpc>
            </a:pPr>
            <a:r>
              <a:rPr lang="en-US" sz="1396">
                <a:solidFill>
                  <a:srgbClr val="FFFFFF"/>
                </a:solidFill>
                <a:latin typeface="Fira Sans Condensed 1"/>
              </a:rPr>
              <a:t>Economic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093262" y="4400584"/>
            <a:ext cx="1816097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6"/>
              </a:lnSpc>
            </a:pPr>
            <a:r>
              <a:rPr lang="en-US" sz="1396">
                <a:solidFill>
                  <a:srgbClr val="FFFFFF"/>
                </a:solidFill>
                <a:latin typeface="Fira Sans Condensed 1"/>
              </a:rPr>
              <a:t>Social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093262" y="5598842"/>
            <a:ext cx="1816097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6"/>
              </a:lnSpc>
            </a:pPr>
            <a:r>
              <a:rPr lang="en-US" sz="1396">
                <a:solidFill>
                  <a:srgbClr val="FFFFFF"/>
                </a:solidFill>
                <a:latin typeface="Fira Sans Condensed 1"/>
              </a:rPr>
              <a:t>Technological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093262" y="6797100"/>
            <a:ext cx="1816097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6"/>
              </a:lnSpc>
            </a:pPr>
            <a:r>
              <a:rPr lang="en-US" sz="1396">
                <a:solidFill>
                  <a:srgbClr val="FFFFFF"/>
                </a:solidFill>
                <a:latin typeface="Fira Sans Condensed 1"/>
              </a:rPr>
              <a:t>Legal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093262" y="7995358"/>
            <a:ext cx="1816097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6"/>
              </a:lnSpc>
            </a:pPr>
            <a:r>
              <a:rPr lang="en-US" sz="1396">
                <a:solidFill>
                  <a:srgbClr val="FFFFFF"/>
                </a:solidFill>
                <a:latin typeface="Fira Sans Condensed 1"/>
              </a:rPr>
              <a:t>Environmental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2413035" y="667616"/>
            <a:ext cx="2736019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9"/>
              </a:lnSpc>
            </a:pPr>
            <a:r>
              <a:rPr lang="en-US" sz="2982">
                <a:solidFill>
                  <a:srgbClr val="0F61BB"/>
                </a:solidFill>
                <a:latin typeface="Fira Sans Condensed 2 Bold"/>
              </a:rPr>
              <a:t>PESTLE Analysis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0254252E9797409020EBFD31A88DD4" ma:contentTypeVersion="11" ma:contentTypeDescription="Create a new document." ma:contentTypeScope="" ma:versionID="ce4f25c2a5b56ddb5b5ea43a5cd310ce">
  <xsd:schema xmlns:xsd="http://www.w3.org/2001/XMLSchema" xmlns:xs="http://www.w3.org/2001/XMLSchema" xmlns:p="http://schemas.microsoft.com/office/2006/metadata/properties" xmlns:ns2="8bbf6e97-f945-400e-9c91-acc60c28c79c" xmlns:ns3="6f9ecdc1-d5ae-41f3-ab23-58192dbe31e4" targetNamespace="http://schemas.microsoft.com/office/2006/metadata/properties" ma:root="true" ma:fieldsID="f7a835623a4088b904f4364cb11178cc" ns2:_="" ns3:_="">
    <xsd:import namespace="8bbf6e97-f945-400e-9c91-acc60c28c79c"/>
    <xsd:import namespace="6f9ecdc1-d5ae-41f3-ab23-58192dbe3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f6e97-f945-400e-9c91-acc60c28c7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3c6d8ff-8d6f-4438-9589-c3c4332962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9ecdc1-d5ae-41f3-ab23-58192dbe31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163d4a-65c5-48ef-933f-2ff82ea03dbc}" ma:internalName="TaxCatchAll" ma:showField="CatchAllData" ma:web="6f9ecdc1-d5ae-41f3-ab23-58192dbe31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9ecdc1-d5ae-41f3-ab23-58192dbe31e4" xsi:nil="true"/>
    <lcf76f155ced4ddcb4097134ff3c332f xmlns="8bbf6e97-f945-400e-9c91-acc60c28c7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251A43-2733-47CE-82D4-E592D55FCF21}"/>
</file>

<file path=customXml/itemProps2.xml><?xml version="1.0" encoding="utf-8"?>
<ds:datastoreItem xmlns:ds="http://schemas.openxmlformats.org/officeDocument/2006/customXml" ds:itemID="{52314D02-20D7-4228-B759-210C7F8E31DA}"/>
</file>

<file path=customXml/itemProps3.xml><?xml version="1.0" encoding="utf-8"?>
<ds:datastoreItem xmlns:ds="http://schemas.openxmlformats.org/officeDocument/2006/customXml" ds:itemID="{80FEC92B-5446-47BC-A59B-3638AD37C2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Pestle Analysis</dc:title>
  <cp:revision>1</cp:revision>
  <dcterms:created xsi:type="dcterms:W3CDTF">2006-08-16T00:00:00Z</dcterms:created>
  <dcterms:modified xsi:type="dcterms:W3CDTF">2011-08-01T06:04:30Z</dcterms:modified>
  <dc:identifier>DAFbRLfvH_c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0x010100A30254252E9797409020EBFD31A88DD4</vt:lpwstr>
  </property>
  <property fmtid="{D5CDD505-2E9C-101B-9397-08002B2CF9AE}" pid="3" name="Order">
    <vt:r8>75100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