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9753600" cy="7315200"/>
  <p:notesSz cx="6858000" cy="9144000"/>
  <p:embeddedFontLst>
    <p:embeddedFont>
      <p:font typeface="Calibri" panose="020F0502020204030204" pitchFamily="34" charset="0"/>
      <p:regular r:id="rId3"/>
      <p:bold r:id="rId4"/>
      <p:italic r:id="rId5"/>
      <p:boldItalic r:id="rId6"/>
    </p:embeddedFont>
    <p:embeddedFont>
      <p:font typeface="Fira Sans Condensed 1" panose="020B0604020202020204" charset="0"/>
      <p:regular r:id="rId7"/>
    </p:embeddedFont>
    <p:embeddedFont>
      <p:font typeface="Fira Sans Condensed 2" panose="020B0604020202020204" charset="0"/>
      <p:regular r:id="rId8"/>
    </p:embeddedFont>
    <p:embeddedFont>
      <p:font typeface="Fira Sans Condensed 3" panose="020B0604020202020204" charset="0"/>
      <p:regular r:id="rId9"/>
    </p:embeddedFont>
    <p:embeddedFont>
      <p:font typeface="Fira Sans Condensed 4"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108" y="-19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5" Type="http://schemas.openxmlformats.org/officeDocument/2006/relationships/customXml" Target="../customXml/item1.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520" y="1118978"/>
            <a:ext cx="1810182" cy="3989468"/>
            <a:chOff x="0" y="0"/>
            <a:chExt cx="6033939" cy="13298226"/>
          </a:xfrm>
        </p:grpSpPr>
        <p:sp>
          <p:nvSpPr>
            <p:cNvPr id="3" name="Freeform 3"/>
            <p:cNvSpPr/>
            <p:nvPr/>
          </p:nvSpPr>
          <p:spPr>
            <a:xfrm>
              <a:off x="0" y="0"/>
              <a:ext cx="6033939" cy="13298226"/>
            </a:xfrm>
            <a:custGeom>
              <a:avLst/>
              <a:gdLst/>
              <a:ahLst/>
              <a:cxnLst/>
              <a:rect l="l" t="t" r="r" b="b"/>
              <a:pathLst>
                <a:path w="6033939" h="13298226">
                  <a:moveTo>
                    <a:pt x="6033939" y="25400"/>
                  </a:moveTo>
                  <a:cubicBezTo>
                    <a:pt x="6033939" y="11372"/>
                    <a:pt x="6022572" y="0"/>
                    <a:pt x="6008539" y="0"/>
                  </a:cubicBezTo>
                  <a:lnTo>
                    <a:pt x="25400" y="0"/>
                  </a:lnTo>
                  <a:cubicBezTo>
                    <a:pt x="11372" y="0"/>
                    <a:pt x="0" y="11372"/>
                    <a:pt x="0" y="25400"/>
                  </a:cubicBezTo>
                  <a:lnTo>
                    <a:pt x="0" y="13272826"/>
                  </a:lnTo>
                  <a:cubicBezTo>
                    <a:pt x="0" y="13286859"/>
                    <a:pt x="11372" y="13298226"/>
                    <a:pt x="25400" y="13298226"/>
                  </a:cubicBezTo>
                  <a:lnTo>
                    <a:pt x="6008539" y="13298226"/>
                  </a:lnTo>
                  <a:cubicBezTo>
                    <a:pt x="6022572" y="13298226"/>
                    <a:pt x="6033939" y="13286859"/>
                    <a:pt x="6033939" y="13272826"/>
                  </a:cubicBezTo>
                  <a:lnTo>
                    <a:pt x="6033939" y="25400"/>
                  </a:lnTo>
                  <a:close/>
                </a:path>
              </a:pathLst>
            </a:custGeom>
            <a:solidFill>
              <a:srgbClr val="B3C8E6"/>
            </a:solidFill>
          </p:spPr>
        </p:sp>
        <p:sp>
          <p:nvSpPr>
            <p:cNvPr id="4" name="TextBox 4"/>
            <p:cNvSpPr txBox="1"/>
            <p:nvPr/>
          </p:nvSpPr>
          <p:spPr>
            <a:xfrm>
              <a:off x="152400" y="225425"/>
              <a:ext cx="2946400" cy="2771775"/>
            </a:xfrm>
            <a:prstGeom prst="rect">
              <a:avLst/>
            </a:prstGeom>
          </p:spPr>
          <p:txBody>
            <a:bodyPr lIns="27093" tIns="27093" rIns="27093" bIns="27093" rtlCol="0" anchor="t"/>
            <a:lstStyle/>
            <a:p>
              <a:pPr>
                <a:lnSpc>
                  <a:spcPts val="1540"/>
                </a:lnSpc>
              </a:pPr>
              <a:r>
                <a:rPr lang="en-US" sz="1100">
                  <a:solidFill>
                    <a:srgbClr val="000000"/>
                  </a:solidFill>
                  <a:latin typeface="Fira Sans Condensed 1"/>
                </a:rPr>
                <a:t>Problem:</a:t>
              </a:r>
            </a:p>
          </p:txBody>
        </p:sp>
      </p:grpSp>
      <p:grpSp>
        <p:nvGrpSpPr>
          <p:cNvPr id="5" name="Group 5"/>
          <p:cNvGrpSpPr/>
          <p:nvPr/>
        </p:nvGrpSpPr>
        <p:grpSpPr>
          <a:xfrm>
            <a:off x="2541702" y="3701255"/>
            <a:ext cx="1521646" cy="1407191"/>
            <a:chOff x="0" y="0"/>
            <a:chExt cx="5072153" cy="4690637"/>
          </a:xfrm>
        </p:grpSpPr>
        <p:sp>
          <p:nvSpPr>
            <p:cNvPr id="6" name="Freeform 6"/>
            <p:cNvSpPr/>
            <p:nvPr/>
          </p:nvSpPr>
          <p:spPr>
            <a:xfrm>
              <a:off x="0" y="0"/>
              <a:ext cx="5072152" cy="4690637"/>
            </a:xfrm>
            <a:custGeom>
              <a:avLst/>
              <a:gdLst/>
              <a:ahLst/>
              <a:cxnLst/>
              <a:rect l="l" t="t" r="r" b="b"/>
              <a:pathLst>
                <a:path w="5072152" h="4690637">
                  <a:moveTo>
                    <a:pt x="5072152" y="25400"/>
                  </a:moveTo>
                  <a:cubicBezTo>
                    <a:pt x="5072152" y="11372"/>
                    <a:pt x="5060786" y="0"/>
                    <a:pt x="5046752" y="0"/>
                  </a:cubicBezTo>
                  <a:lnTo>
                    <a:pt x="25400" y="0"/>
                  </a:lnTo>
                  <a:cubicBezTo>
                    <a:pt x="11372" y="0"/>
                    <a:pt x="0" y="11372"/>
                    <a:pt x="0" y="25400"/>
                  </a:cubicBezTo>
                  <a:lnTo>
                    <a:pt x="0" y="4665237"/>
                  </a:lnTo>
                  <a:cubicBezTo>
                    <a:pt x="0" y="4679270"/>
                    <a:pt x="11372" y="4690637"/>
                    <a:pt x="25400" y="4690637"/>
                  </a:cubicBezTo>
                  <a:lnTo>
                    <a:pt x="5046752" y="4690637"/>
                  </a:lnTo>
                  <a:cubicBezTo>
                    <a:pt x="5060786" y="4690637"/>
                    <a:pt x="5072152" y="4679270"/>
                    <a:pt x="5072152" y="4665237"/>
                  </a:cubicBezTo>
                  <a:lnTo>
                    <a:pt x="5072152" y="25400"/>
                  </a:lnTo>
                  <a:close/>
                </a:path>
              </a:pathLst>
            </a:custGeom>
            <a:solidFill>
              <a:srgbClr val="B0B3B2"/>
            </a:solidFill>
          </p:spPr>
        </p:sp>
        <p:sp>
          <p:nvSpPr>
            <p:cNvPr id="7" name="TextBox 7"/>
            <p:cNvSpPr txBox="1"/>
            <p:nvPr/>
          </p:nvSpPr>
          <p:spPr>
            <a:xfrm>
              <a:off x="152400" y="225425"/>
              <a:ext cx="2946400" cy="2771775"/>
            </a:xfrm>
            <a:prstGeom prst="rect">
              <a:avLst/>
            </a:prstGeom>
          </p:spPr>
          <p:txBody>
            <a:bodyPr lIns="27093" tIns="27093" rIns="27093" bIns="27093" rtlCol="0" anchor="t"/>
            <a:lstStyle/>
            <a:p>
              <a:pPr>
                <a:lnSpc>
                  <a:spcPts val="1540"/>
                </a:lnSpc>
              </a:pPr>
              <a:r>
                <a:rPr lang="en-US" sz="1100">
                  <a:solidFill>
                    <a:srgbClr val="000000"/>
                  </a:solidFill>
                  <a:latin typeface="Fira Sans Condensed 1"/>
                </a:rPr>
                <a:t>Key Metrics:</a:t>
              </a:r>
            </a:p>
          </p:txBody>
        </p:sp>
      </p:grpSp>
      <p:grpSp>
        <p:nvGrpSpPr>
          <p:cNvPr id="8" name="Group 8"/>
          <p:cNvGrpSpPr/>
          <p:nvPr/>
        </p:nvGrpSpPr>
        <p:grpSpPr>
          <a:xfrm>
            <a:off x="2541702" y="1118978"/>
            <a:ext cx="1521646" cy="2582277"/>
            <a:chOff x="0" y="0"/>
            <a:chExt cx="5072153" cy="8607589"/>
          </a:xfrm>
        </p:grpSpPr>
        <p:sp>
          <p:nvSpPr>
            <p:cNvPr id="9" name="Freeform 9"/>
            <p:cNvSpPr/>
            <p:nvPr/>
          </p:nvSpPr>
          <p:spPr>
            <a:xfrm>
              <a:off x="0" y="0"/>
              <a:ext cx="5072152" cy="8607589"/>
            </a:xfrm>
            <a:custGeom>
              <a:avLst/>
              <a:gdLst/>
              <a:ahLst/>
              <a:cxnLst/>
              <a:rect l="l" t="t" r="r" b="b"/>
              <a:pathLst>
                <a:path w="5072152" h="8607589">
                  <a:moveTo>
                    <a:pt x="5072152" y="25400"/>
                  </a:moveTo>
                  <a:cubicBezTo>
                    <a:pt x="5072152" y="11372"/>
                    <a:pt x="5060786" y="0"/>
                    <a:pt x="5046752" y="0"/>
                  </a:cubicBezTo>
                  <a:lnTo>
                    <a:pt x="25400" y="0"/>
                  </a:lnTo>
                  <a:cubicBezTo>
                    <a:pt x="11372" y="0"/>
                    <a:pt x="0" y="11372"/>
                    <a:pt x="0" y="25400"/>
                  </a:cubicBezTo>
                  <a:lnTo>
                    <a:pt x="0" y="8582189"/>
                  </a:lnTo>
                  <a:cubicBezTo>
                    <a:pt x="0" y="8596222"/>
                    <a:pt x="11372" y="8607589"/>
                    <a:pt x="25400" y="8607589"/>
                  </a:cubicBezTo>
                  <a:lnTo>
                    <a:pt x="5046752" y="8607589"/>
                  </a:lnTo>
                  <a:cubicBezTo>
                    <a:pt x="5060786" y="8607589"/>
                    <a:pt x="5072152" y="8596222"/>
                    <a:pt x="5072152" y="8582189"/>
                  </a:cubicBezTo>
                  <a:lnTo>
                    <a:pt x="5072152" y="25400"/>
                  </a:lnTo>
                  <a:close/>
                </a:path>
              </a:pathLst>
            </a:custGeom>
            <a:solidFill>
              <a:srgbClr val="F7F3E5"/>
            </a:solidFill>
          </p:spPr>
        </p:sp>
        <p:sp>
          <p:nvSpPr>
            <p:cNvPr id="10" name="TextBox 10"/>
            <p:cNvSpPr txBox="1"/>
            <p:nvPr/>
          </p:nvSpPr>
          <p:spPr>
            <a:xfrm>
              <a:off x="152400" y="225425"/>
              <a:ext cx="2946400" cy="2771775"/>
            </a:xfrm>
            <a:prstGeom prst="rect">
              <a:avLst/>
            </a:prstGeom>
          </p:spPr>
          <p:txBody>
            <a:bodyPr lIns="27093" tIns="27093" rIns="27093" bIns="27093" rtlCol="0" anchor="t"/>
            <a:lstStyle/>
            <a:p>
              <a:pPr>
                <a:lnSpc>
                  <a:spcPts val="1540"/>
                </a:lnSpc>
              </a:pPr>
              <a:r>
                <a:rPr lang="en-US" sz="1100">
                  <a:solidFill>
                    <a:srgbClr val="000000"/>
                  </a:solidFill>
                  <a:latin typeface="Fira Sans Condensed 1"/>
                </a:rPr>
                <a:t>Solution:</a:t>
              </a:r>
            </a:p>
          </p:txBody>
        </p:sp>
      </p:grpSp>
      <p:grpSp>
        <p:nvGrpSpPr>
          <p:cNvPr id="11" name="Group 11"/>
          <p:cNvGrpSpPr/>
          <p:nvPr/>
        </p:nvGrpSpPr>
        <p:grpSpPr>
          <a:xfrm>
            <a:off x="731520" y="5108446"/>
            <a:ext cx="4015220" cy="1475234"/>
            <a:chOff x="0" y="0"/>
            <a:chExt cx="13384067" cy="4917446"/>
          </a:xfrm>
        </p:grpSpPr>
        <p:sp>
          <p:nvSpPr>
            <p:cNvPr id="12" name="Freeform 12"/>
            <p:cNvSpPr/>
            <p:nvPr/>
          </p:nvSpPr>
          <p:spPr>
            <a:xfrm>
              <a:off x="0" y="0"/>
              <a:ext cx="13384067" cy="4917446"/>
            </a:xfrm>
            <a:custGeom>
              <a:avLst/>
              <a:gdLst/>
              <a:ahLst/>
              <a:cxnLst/>
              <a:rect l="l" t="t" r="r" b="b"/>
              <a:pathLst>
                <a:path w="13384067" h="4917446">
                  <a:moveTo>
                    <a:pt x="13384067" y="25400"/>
                  </a:moveTo>
                  <a:cubicBezTo>
                    <a:pt x="13384067" y="11372"/>
                    <a:pt x="13372700" y="0"/>
                    <a:pt x="13358667" y="0"/>
                  </a:cubicBezTo>
                  <a:lnTo>
                    <a:pt x="25400" y="0"/>
                  </a:lnTo>
                  <a:cubicBezTo>
                    <a:pt x="11372" y="0"/>
                    <a:pt x="0" y="11372"/>
                    <a:pt x="0" y="25400"/>
                  </a:cubicBezTo>
                  <a:lnTo>
                    <a:pt x="0" y="4892046"/>
                  </a:lnTo>
                  <a:cubicBezTo>
                    <a:pt x="0" y="4906080"/>
                    <a:pt x="11372" y="4917446"/>
                    <a:pt x="25400" y="4917446"/>
                  </a:cubicBezTo>
                  <a:lnTo>
                    <a:pt x="13358667" y="4917446"/>
                  </a:lnTo>
                  <a:cubicBezTo>
                    <a:pt x="13372700" y="4917446"/>
                    <a:pt x="13384067" y="4906080"/>
                    <a:pt x="13384067" y="4892046"/>
                  </a:cubicBezTo>
                  <a:lnTo>
                    <a:pt x="13384067" y="25400"/>
                  </a:lnTo>
                  <a:close/>
                </a:path>
              </a:pathLst>
            </a:custGeom>
            <a:solidFill>
              <a:srgbClr val="F4B223"/>
            </a:solidFill>
          </p:spPr>
        </p:sp>
        <p:sp>
          <p:nvSpPr>
            <p:cNvPr id="13" name="TextBox 13"/>
            <p:cNvSpPr txBox="1"/>
            <p:nvPr/>
          </p:nvSpPr>
          <p:spPr>
            <a:xfrm>
              <a:off x="152400" y="225425"/>
              <a:ext cx="2946400" cy="2771775"/>
            </a:xfrm>
            <a:prstGeom prst="rect">
              <a:avLst/>
            </a:prstGeom>
          </p:spPr>
          <p:txBody>
            <a:bodyPr lIns="27093" tIns="27093" rIns="27093" bIns="27093" rtlCol="0" anchor="t"/>
            <a:lstStyle/>
            <a:p>
              <a:pPr>
                <a:lnSpc>
                  <a:spcPts val="1540"/>
                </a:lnSpc>
              </a:pPr>
              <a:r>
                <a:rPr lang="en-US" sz="1100">
                  <a:solidFill>
                    <a:srgbClr val="000000"/>
                  </a:solidFill>
                  <a:latin typeface="Fira Sans Condensed 1"/>
                </a:rPr>
                <a:t>Cost:</a:t>
              </a:r>
            </a:p>
          </p:txBody>
        </p:sp>
      </p:grpSp>
      <p:grpSp>
        <p:nvGrpSpPr>
          <p:cNvPr id="14" name="Group 14"/>
          <p:cNvGrpSpPr/>
          <p:nvPr/>
        </p:nvGrpSpPr>
        <p:grpSpPr>
          <a:xfrm>
            <a:off x="4746740" y="5108446"/>
            <a:ext cx="4275340" cy="704279"/>
            <a:chOff x="0" y="0"/>
            <a:chExt cx="14251133" cy="2347598"/>
          </a:xfrm>
        </p:grpSpPr>
        <p:sp>
          <p:nvSpPr>
            <p:cNvPr id="15" name="Freeform 15"/>
            <p:cNvSpPr/>
            <p:nvPr/>
          </p:nvSpPr>
          <p:spPr>
            <a:xfrm>
              <a:off x="0" y="0"/>
              <a:ext cx="14251133" cy="2347598"/>
            </a:xfrm>
            <a:custGeom>
              <a:avLst/>
              <a:gdLst/>
              <a:ahLst/>
              <a:cxnLst/>
              <a:rect l="l" t="t" r="r" b="b"/>
              <a:pathLst>
                <a:path w="14251133" h="2347598">
                  <a:moveTo>
                    <a:pt x="14251133" y="25400"/>
                  </a:moveTo>
                  <a:cubicBezTo>
                    <a:pt x="14251133" y="11372"/>
                    <a:pt x="14239766" y="0"/>
                    <a:pt x="14225733" y="0"/>
                  </a:cubicBezTo>
                  <a:lnTo>
                    <a:pt x="25400" y="0"/>
                  </a:lnTo>
                  <a:cubicBezTo>
                    <a:pt x="11372" y="0"/>
                    <a:pt x="0" y="11372"/>
                    <a:pt x="0" y="25400"/>
                  </a:cubicBezTo>
                  <a:lnTo>
                    <a:pt x="0" y="2322198"/>
                  </a:lnTo>
                  <a:cubicBezTo>
                    <a:pt x="0" y="2336231"/>
                    <a:pt x="11372" y="2347598"/>
                    <a:pt x="25400" y="2347598"/>
                  </a:cubicBezTo>
                  <a:lnTo>
                    <a:pt x="14225733" y="2347598"/>
                  </a:lnTo>
                  <a:cubicBezTo>
                    <a:pt x="14239766" y="2347598"/>
                    <a:pt x="14251133" y="2336231"/>
                    <a:pt x="14251133" y="2322198"/>
                  </a:cubicBezTo>
                  <a:lnTo>
                    <a:pt x="14251133" y="25400"/>
                  </a:lnTo>
                  <a:close/>
                </a:path>
              </a:pathLst>
            </a:custGeom>
            <a:solidFill>
              <a:srgbClr val="F7F3E5"/>
            </a:solidFill>
          </p:spPr>
        </p:sp>
        <p:sp>
          <p:nvSpPr>
            <p:cNvPr id="16" name="TextBox 16"/>
            <p:cNvSpPr txBox="1"/>
            <p:nvPr/>
          </p:nvSpPr>
          <p:spPr>
            <a:xfrm>
              <a:off x="152400" y="234950"/>
              <a:ext cx="2946400" cy="2762250"/>
            </a:xfrm>
            <a:prstGeom prst="rect">
              <a:avLst/>
            </a:prstGeom>
          </p:spPr>
          <p:txBody>
            <a:bodyPr lIns="27093" tIns="27093" rIns="27093" bIns="27093" rtlCol="0" anchor="t"/>
            <a:lstStyle/>
            <a:p>
              <a:pPr>
                <a:lnSpc>
                  <a:spcPts val="1399"/>
                </a:lnSpc>
              </a:pPr>
              <a:r>
                <a:rPr lang="en-US" sz="999">
                  <a:solidFill>
                    <a:srgbClr val="000000"/>
                  </a:solidFill>
                  <a:latin typeface="Fira Sans Condensed 1"/>
                </a:rPr>
                <a:t>Revenue Streams:</a:t>
              </a:r>
            </a:p>
          </p:txBody>
        </p:sp>
      </p:grpSp>
      <p:sp>
        <p:nvSpPr>
          <p:cNvPr id="17" name="TextBox 17"/>
          <p:cNvSpPr txBox="1"/>
          <p:nvPr/>
        </p:nvSpPr>
        <p:spPr>
          <a:xfrm>
            <a:off x="2639568" y="504402"/>
            <a:ext cx="4474463" cy="406611"/>
          </a:xfrm>
          <a:prstGeom prst="rect">
            <a:avLst/>
          </a:prstGeom>
        </p:spPr>
        <p:txBody>
          <a:bodyPr lIns="0" tIns="0" rIns="0" bIns="0" rtlCol="0" anchor="t">
            <a:spAutoFit/>
          </a:bodyPr>
          <a:lstStyle/>
          <a:p>
            <a:pPr algn="ctr">
              <a:lnSpc>
                <a:spcPts val="3313"/>
              </a:lnSpc>
            </a:pPr>
            <a:r>
              <a:rPr lang="en-US" sz="2366">
                <a:solidFill>
                  <a:srgbClr val="0C5B9D"/>
                </a:solidFill>
                <a:latin typeface="Fira Sans Condensed 2"/>
              </a:rPr>
              <a:t>Business Model Canvas</a:t>
            </a:r>
          </a:p>
        </p:txBody>
      </p:sp>
      <p:grpSp>
        <p:nvGrpSpPr>
          <p:cNvPr id="18" name="Group 18"/>
          <p:cNvGrpSpPr/>
          <p:nvPr/>
        </p:nvGrpSpPr>
        <p:grpSpPr>
          <a:xfrm>
            <a:off x="4063347" y="1118978"/>
            <a:ext cx="1812470" cy="3989468"/>
            <a:chOff x="0" y="0"/>
            <a:chExt cx="6041565" cy="13298226"/>
          </a:xfrm>
        </p:grpSpPr>
        <p:sp>
          <p:nvSpPr>
            <p:cNvPr id="19" name="Freeform 19"/>
            <p:cNvSpPr/>
            <p:nvPr/>
          </p:nvSpPr>
          <p:spPr>
            <a:xfrm>
              <a:off x="0" y="0"/>
              <a:ext cx="6041565" cy="13298226"/>
            </a:xfrm>
            <a:custGeom>
              <a:avLst/>
              <a:gdLst/>
              <a:ahLst/>
              <a:cxnLst/>
              <a:rect l="l" t="t" r="r" b="b"/>
              <a:pathLst>
                <a:path w="6041565" h="13298226">
                  <a:moveTo>
                    <a:pt x="6041565" y="25400"/>
                  </a:moveTo>
                  <a:cubicBezTo>
                    <a:pt x="6041565" y="11372"/>
                    <a:pt x="6030199" y="0"/>
                    <a:pt x="6016165" y="0"/>
                  </a:cubicBezTo>
                  <a:lnTo>
                    <a:pt x="25400" y="0"/>
                  </a:lnTo>
                  <a:cubicBezTo>
                    <a:pt x="11372" y="0"/>
                    <a:pt x="0" y="11372"/>
                    <a:pt x="0" y="25400"/>
                  </a:cubicBezTo>
                  <a:lnTo>
                    <a:pt x="0" y="13272826"/>
                  </a:lnTo>
                  <a:cubicBezTo>
                    <a:pt x="0" y="13286859"/>
                    <a:pt x="11372" y="13298226"/>
                    <a:pt x="25400" y="13298226"/>
                  </a:cubicBezTo>
                  <a:lnTo>
                    <a:pt x="6016165" y="13298226"/>
                  </a:lnTo>
                  <a:cubicBezTo>
                    <a:pt x="6030199" y="13298226"/>
                    <a:pt x="6041565" y="13286859"/>
                    <a:pt x="6041565" y="13272826"/>
                  </a:cubicBezTo>
                  <a:lnTo>
                    <a:pt x="6041565" y="25400"/>
                  </a:lnTo>
                  <a:close/>
                </a:path>
              </a:pathLst>
            </a:custGeom>
            <a:solidFill>
              <a:srgbClr val="B3C8E6"/>
            </a:solidFill>
          </p:spPr>
        </p:sp>
        <p:sp>
          <p:nvSpPr>
            <p:cNvPr id="20" name="TextBox 20"/>
            <p:cNvSpPr txBox="1"/>
            <p:nvPr/>
          </p:nvSpPr>
          <p:spPr>
            <a:xfrm>
              <a:off x="152400" y="225427"/>
              <a:ext cx="5625212" cy="2771777"/>
            </a:xfrm>
            <a:prstGeom prst="rect">
              <a:avLst/>
            </a:prstGeom>
          </p:spPr>
          <p:txBody>
            <a:bodyPr lIns="27093" tIns="27093" rIns="27093" bIns="27093" rtlCol="0" anchor="t"/>
            <a:lstStyle/>
            <a:p>
              <a:pPr>
                <a:lnSpc>
                  <a:spcPts val="1540"/>
                </a:lnSpc>
              </a:pPr>
              <a:r>
                <a:rPr lang="en-US" sz="1100" dirty="0">
                  <a:solidFill>
                    <a:srgbClr val="000000"/>
                  </a:solidFill>
                  <a:latin typeface="Fira Sans Condensed 1"/>
                </a:rPr>
                <a:t>Value Proposition</a:t>
              </a:r>
            </a:p>
            <a:p>
              <a:pPr>
                <a:lnSpc>
                  <a:spcPts val="1540"/>
                </a:lnSpc>
              </a:pPr>
              <a:endParaRPr lang="en-US" sz="1100" dirty="0">
                <a:solidFill>
                  <a:srgbClr val="000000"/>
                </a:solidFill>
                <a:latin typeface="Fira Sans Condensed 1"/>
              </a:endParaRPr>
            </a:p>
            <a:p>
              <a:pPr>
                <a:lnSpc>
                  <a:spcPts val="1540"/>
                </a:lnSpc>
              </a:pPr>
              <a:r>
                <a:rPr lang="en-US" sz="1100" dirty="0">
                  <a:solidFill>
                    <a:srgbClr val="000000"/>
                  </a:solidFill>
                  <a:latin typeface="Fira Sans Condensed 3"/>
                </a:rPr>
                <a:t>Users:</a:t>
              </a:r>
            </a:p>
            <a:p>
              <a:pPr>
                <a:lnSpc>
                  <a:spcPts val="979"/>
                </a:lnSpc>
              </a:pPr>
              <a:r>
                <a:rPr lang="en-US" sz="699" dirty="0">
                  <a:solidFill>
                    <a:srgbClr val="000000"/>
                  </a:solidFill>
                  <a:latin typeface="Fira Sans Condensed 4"/>
                </a:rPr>
                <a:t>• LIC members getting available safe water at doorsteps in a half price than before.</a:t>
              </a:r>
            </a:p>
            <a:p>
              <a:pPr>
                <a:lnSpc>
                  <a:spcPts val="979"/>
                </a:lnSpc>
              </a:pPr>
              <a:endParaRPr lang="en-US" sz="699" dirty="0">
                <a:solidFill>
                  <a:srgbClr val="000000"/>
                </a:solidFill>
                <a:latin typeface="Fira Sans Condensed 4"/>
              </a:endParaRPr>
            </a:p>
            <a:p>
              <a:pPr>
                <a:lnSpc>
                  <a:spcPts val="979"/>
                </a:lnSpc>
              </a:pPr>
              <a:r>
                <a:rPr lang="en-US" sz="699" dirty="0">
                  <a:solidFill>
                    <a:srgbClr val="000000"/>
                  </a:solidFill>
                  <a:latin typeface="Fira Sans Condensed 4"/>
                </a:rPr>
                <a:t>• Finding no way local traders in the neighboring slums reduce the costs. </a:t>
              </a:r>
            </a:p>
            <a:p>
              <a:pPr>
                <a:lnSpc>
                  <a:spcPts val="979"/>
                </a:lnSpc>
              </a:pPr>
              <a:endParaRPr lang="en-US" sz="699" dirty="0">
                <a:solidFill>
                  <a:srgbClr val="000000"/>
                </a:solidFill>
                <a:latin typeface="Fira Sans Condensed 4"/>
              </a:endParaRPr>
            </a:p>
            <a:p>
              <a:pPr>
                <a:lnSpc>
                  <a:spcPts val="979"/>
                </a:lnSpc>
              </a:pPr>
              <a:r>
                <a:rPr lang="en-US" sz="699" dirty="0">
                  <a:solidFill>
                    <a:srgbClr val="000000"/>
                  </a:solidFill>
                  <a:latin typeface="Fira Sans Condensed 4"/>
                </a:rPr>
                <a:t>• Due to collective ownership it is accessible to all. Most importantly by being involved in the system they get rid of the dependency on private water traders. </a:t>
              </a:r>
            </a:p>
            <a:p>
              <a:pPr>
                <a:lnSpc>
                  <a:spcPts val="1540"/>
                </a:lnSpc>
              </a:pPr>
              <a:endParaRPr lang="en-US" sz="699" dirty="0">
                <a:solidFill>
                  <a:srgbClr val="000000"/>
                </a:solidFill>
                <a:latin typeface="Fira Sans Condensed 4"/>
              </a:endParaRPr>
            </a:p>
            <a:p>
              <a:pPr>
                <a:lnSpc>
                  <a:spcPts val="1540"/>
                </a:lnSpc>
              </a:pPr>
              <a:r>
                <a:rPr lang="en-US" sz="1100" dirty="0">
                  <a:solidFill>
                    <a:srgbClr val="000000"/>
                  </a:solidFill>
                  <a:latin typeface="Fira Sans Condensed 3"/>
                </a:rPr>
                <a:t>Scalers:</a:t>
              </a:r>
            </a:p>
            <a:p>
              <a:pPr>
                <a:lnSpc>
                  <a:spcPts val="979"/>
                </a:lnSpc>
              </a:pPr>
              <a:r>
                <a:rPr lang="en-US" sz="699" dirty="0">
                  <a:solidFill>
                    <a:srgbClr val="000000"/>
                  </a:solidFill>
                  <a:latin typeface="Fira Sans Condensed 4"/>
                </a:rPr>
                <a:t>Actors (municipal authorities and NGOs producers) want to address water crisis and build resilience would find it as a feasible solution which could be scale up easily in collaboration with Private Sector.</a:t>
              </a:r>
            </a:p>
            <a:p>
              <a:pPr>
                <a:lnSpc>
                  <a:spcPts val="979"/>
                </a:lnSpc>
              </a:pPr>
              <a:endParaRPr lang="en-US" sz="699" dirty="0">
                <a:solidFill>
                  <a:srgbClr val="000000"/>
                </a:solidFill>
                <a:latin typeface="Fira Sans Condensed 4"/>
              </a:endParaRPr>
            </a:p>
            <a:p>
              <a:pPr>
                <a:lnSpc>
                  <a:spcPts val="979"/>
                </a:lnSpc>
              </a:pPr>
              <a:r>
                <a:rPr lang="en-US" sz="699" dirty="0">
                  <a:solidFill>
                    <a:srgbClr val="000000"/>
                  </a:solidFill>
                  <a:latin typeface="Fira Sans Condensed 4"/>
                </a:rPr>
                <a:t>Private sector manufacturer/input sellers who wants to increase their market would find the system as an opportunity to sell out water pumps and accessories in instalments which would help minimize upfront costs. </a:t>
              </a:r>
            </a:p>
            <a:p>
              <a:pPr>
                <a:lnSpc>
                  <a:spcPts val="1540"/>
                </a:lnSpc>
              </a:pPr>
              <a:endParaRPr lang="en-US" sz="699" dirty="0">
                <a:solidFill>
                  <a:srgbClr val="000000"/>
                </a:solidFill>
                <a:latin typeface="Fira Sans Condensed 4"/>
              </a:endParaRPr>
            </a:p>
          </p:txBody>
        </p:sp>
      </p:grpSp>
      <p:grpSp>
        <p:nvGrpSpPr>
          <p:cNvPr id="21" name="Group 21"/>
          <p:cNvGrpSpPr/>
          <p:nvPr/>
        </p:nvGrpSpPr>
        <p:grpSpPr>
          <a:xfrm>
            <a:off x="5875817" y="1118978"/>
            <a:ext cx="1615994" cy="2582277"/>
            <a:chOff x="0" y="0"/>
            <a:chExt cx="5386646" cy="8607589"/>
          </a:xfrm>
        </p:grpSpPr>
        <p:sp>
          <p:nvSpPr>
            <p:cNvPr id="22" name="Freeform 22"/>
            <p:cNvSpPr/>
            <p:nvPr/>
          </p:nvSpPr>
          <p:spPr>
            <a:xfrm>
              <a:off x="0" y="0"/>
              <a:ext cx="5386646" cy="8607589"/>
            </a:xfrm>
            <a:custGeom>
              <a:avLst/>
              <a:gdLst/>
              <a:ahLst/>
              <a:cxnLst/>
              <a:rect l="l" t="t" r="r" b="b"/>
              <a:pathLst>
                <a:path w="5386646" h="8607589">
                  <a:moveTo>
                    <a:pt x="5386646" y="25400"/>
                  </a:moveTo>
                  <a:cubicBezTo>
                    <a:pt x="5386646" y="11372"/>
                    <a:pt x="5375280" y="0"/>
                    <a:pt x="5361246" y="0"/>
                  </a:cubicBezTo>
                  <a:lnTo>
                    <a:pt x="25400" y="0"/>
                  </a:lnTo>
                  <a:cubicBezTo>
                    <a:pt x="11372" y="0"/>
                    <a:pt x="0" y="11372"/>
                    <a:pt x="0" y="25400"/>
                  </a:cubicBezTo>
                  <a:lnTo>
                    <a:pt x="0" y="8582189"/>
                  </a:lnTo>
                  <a:cubicBezTo>
                    <a:pt x="0" y="8596222"/>
                    <a:pt x="11372" y="8607589"/>
                    <a:pt x="25400" y="8607589"/>
                  </a:cubicBezTo>
                  <a:lnTo>
                    <a:pt x="5361246" y="8607589"/>
                  </a:lnTo>
                  <a:cubicBezTo>
                    <a:pt x="5375280" y="8607589"/>
                    <a:pt x="5386646" y="8596222"/>
                    <a:pt x="5386646" y="8582189"/>
                  </a:cubicBezTo>
                  <a:lnTo>
                    <a:pt x="5386646" y="25400"/>
                  </a:lnTo>
                  <a:close/>
                </a:path>
              </a:pathLst>
            </a:custGeom>
            <a:solidFill>
              <a:srgbClr val="F7F3E5"/>
            </a:solidFill>
          </p:spPr>
        </p:sp>
        <p:sp>
          <p:nvSpPr>
            <p:cNvPr id="23" name="TextBox 23"/>
            <p:cNvSpPr txBox="1"/>
            <p:nvPr/>
          </p:nvSpPr>
          <p:spPr>
            <a:xfrm>
              <a:off x="152400" y="225427"/>
              <a:ext cx="4817894" cy="2771776"/>
            </a:xfrm>
            <a:prstGeom prst="rect">
              <a:avLst/>
            </a:prstGeom>
          </p:spPr>
          <p:txBody>
            <a:bodyPr lIns="27093" tIns="27093" rIns="27093" bIns="27093" rtlCol="0" anchor="t"/>
            <a:lstStyle/>
            <a:p>
              <a:pPr>
                <a:lnSpc>
                  <a:spcPts val="1540"/>
                </a:lnSpc>
              </a:pPr>
              <a:r>
                <a:rPr lang="en-US" sz="1050" dirty="0">
                  <a:solidFill>
                    <a:srgbClr val="000000"/>
                  </a:solidFill>
                  <a:latin typeface="Fira Sans Condensed 1"/>
                </a:rPr>
                <a:t>Comparative Advantage:</a:t>
              </a:r>
            </a:p>
          </p:txBody>
        </p:sp>
      </p:grpSp>
      <p:grpSp>
        <p:nvGrpSpPr>
          <p:cNvPr id="24" name="Group 24"/>
          <p:cNvGrpSpPr/>
          <p:nvPr/>
        </p:nvGrpSpPr>
        <p:grpSpPr>
          <a:xfrm>
            <a:off x="7491811" y="1118978"/>
            <a:ext cx="1530269" cy="2582277"/>
            <a:chOff x="0" y="0"/>
            <a:chExt cx="5100896" cy="8607589"/>
          </a:xfrm>
        </p:grpSpPr>
        <p:sp>
          <p:nvSpPr>
            <p:cNvPr id="25" name="Freeform 25"/>
            <p:cNvSpPr/>
            <p:nvPr/>
          </p:nvSpPr>
          <p:spPr>
            <a:xfrm>
              <a:off x="0" y="0"/>
              <a:ext cx="5100896" cy="8607589"/>
            </a:xfrm>
            <a:custGeom>
              <a:avLst/>
              <a:gdLst/>
              <a:ahLst/>
              <a:cxnLst/>
              <a:rect l="l" t="t" r="r" b="b"/>
              <a:pathLst>
                <a:path w="5100896" h="8607589">
                  <a:moveTo>
                    <a:pt x="5100896" y="25400"/>
                  </a:moveTo>
                  <a:cubicBezTo>
                    <a:pt x="5100896" y="11372"/>
                    <a:pt x="5089530" y="0"/>
                    <a:pt x="5075496" y="0"/>
                  </a:cubicBezTo>
                  <a:lnTo>
                    <a:pt x="25400" y="0"/>
                  </a:lnTo>
                  <a:cubicBezTo>
                    <a:pt x="11372" y="0"/>
                    <a:pt x="0" y="11372"/>
                    <a:pt x="0" y="25400"/>
                  </a:cubicBezTo>
                  <a:lnTo>
                    <a:pt x="0" y="8582189"/>
                  </a:lnTo>
                  <a:cubicBezTo>
                    <a:pt x="0" y="8596222"/>
                    <a:pt x="11372" y="8607589"/>
                    <a:pt x="25400" y="8607589"/>
                  </a:cubicBezTo>
                  <a:lnTo>
                    <a:pt x="5075496" y="8607589"/>
                  </a:lnTo>
                  <a:cubicBezTo>
                    <a:pt x="5089530" y="8607589"/>
                    <a:pt x="5100896" y="8596222"/>
                    <a:pt x="5100896" y="8582189"/>
                  </a:cubicBezTo>
                  <a:lnTo>
                    <a:pt x="5100896" y="25400"/>
                  </a:lnTo>
                  <a:close/>
                </a:path>
              </a:pathLst>
            </a:custGeom>
            <a:solidFill>
              <a:srgbClr val="B3C8E6"/>
            </a:solidFill>
          </p:spPr>
        </p:sp>
        <p:sp>
          <p:nvSpPr>
            <p:cNvPr id="26" name="TextBox 26"/>
            <p:cNvSpPr txBox="1"/>
            <p:nvPr/>
          </p:nvSpPr>
          <p:spPr>
            <a:xfrm>
              <a:off x="152397" y="225427"/>
              <a:ext cx="4641284" cy="2771776"/>
            </a:xfrm>
            <a:prstGeom prst="rect">
              <a:avLst/>
            </a:prstGeom>
          </p:spPr>
          <p:txBody>
            <a:bodyPr lIns="27093" tIns="27093" rIns="27093" bIns="27093" rtlCol="0" anchor="t"/>
            <a:lstStyle/>
            <a:p>
              <a:pPr>
                <a:lnSpc>
                  <a:spcPts val="1540"/>
                </a:lnSpc>
              </a:pPr>
              <a:r>
                <a:rPr lang="en-US" sz="1100" dirty="0">
                  <a:solidFill>
                    <a:srgbClr val="000000"/>
                  </a:solidFill>
                  <a:latin typeface="Fira Sans Condensed 1"/>
                </a:rPr>
                <a:t>"Customer" Segments:</a:t>
              </a:r>
            </a:p>
            <a:p>
              <a:pPr>
                <a:lnSpc>
                  <a:spcPts val="1540"/>
                </a:lnSpc>
              </a:pPr>
              <a:endParaRPr lang="en-US" sz="1100" dirty="0">
                <a:solidFill>
                  <a:srgbClr val="000000"/>
                </a:solidFill>
                <a:latin typeface="Fira Sans Condensed 1"/>
              </a:endParaRPr>
            </a:p>
            <a:p>
              <a:pPr>
                <a:lnSpc>
                  <a:spcPts val="1540"/>
                </a:lnSpc>
              </a:pPr>
              <a:r>
                <a:rPr lang="en-US" sz="1100" dirty="0">
                  <a:solidFill>
                    <a:srgbClr val="000000"/>
                  </a:solidFill>
                  <a:latin typeface="Fira Sans Condensed 3"/>
                </a:rPr>
                <a:t>Users:</a:t>
              </a:r>
            </a:p>
            <a:p>
              <a:pPr>
                <a:lnSpc>
                  <a:spcPts val="979"/>
                </a:lnSpc>
              </a:pPr>
              <a:r>
                <a:rPr lang="en-US" sz="699" dirty="0">
                  <a:solidFill>
                    <a:srgbClr val="000000"/>
                  </a:solidFill>
                  <a:latin typeface="Fira Sans Condensed 4"/>
                </a:rPr>
                <a:t>· Urban Low income community specially women.</a:t>
              </a:r>
            </a:p>
            <a:p>
              <a:pPr>
                <a:lnSpc>
                  <a:spcPts val="979"/>
                </a:lnSpc>
              </a:pPr>
              <a:r>
                <a:rPr lang="en-US" sz="699" dirty="0">
                  <a:solidFill>
                    <a:srgbClr val="000000"/>
                  </a:solidFill>
                  <a:latin typeface="Fira Sans Condensed 4"/>
                </a:rPr>
                <a:t>· Slum dwellers with high dependency on local water traders or surplus water of nearby factories/industries. </a:t>
              </a:r>
            </a:p>
            <a:p>
              <a:pPr>
                <a:lnSpc>
                  <a:spcPts val="1540"/>
                </a:lnSpc>
              </a:pPr>
              <a:endParaRPr lang="en-US" sz="699" dirty="0">
                <a:solidFill>
                  <a:srgbClr val="000000"/>
                </a:solidFill>
                <a:latin typeface="Fira Sans Condensed 4"/>
              </a:endParaRPr>
            </a:p>
            <a:p>
              <a:pPr>
                <a:lnSpc>
                  <a:spcPts val="1540"/>
                </a:lnSpc>
              </a:pPr>
              <a:r>
                <a:rPr lang="en-US" sz="1100" dirty="0">
                  <a:solidFill>
                    <a:srgbClr val="000000"/>
                  </a:solidFill>
                  <a:latin typeface="Fira Sans Condensed 3"/>
                </a:rPr>
                <a:t>Scalers:</a:t>
              </a:r>
            </a:p>
            <a:p>
              <a:pPr>
                <a:lnSpc>
                  <a:spcPts val="979"/>
                </a:lnSpc>
              </a:pPr>
              <a:r>
                <a:rPr lang="en-US" sz="699" dirty="0">
                  <a:solidFill>
                    <a:srgbClr val="000000"/>
                  </a:solidFill>
                  <a:latin typeface="Fira Sans Condensed 4"/>
                </a:rPr>
                <a:t>· NGOs/Community entrepreneurs </a:t>
              </a:r>
            </a:p>
            <a:p>
              <a:pPr>
                <a:lnSpc>
                  <a:spcPts val="979"/>
                </a:lnSpc>
              </a:pPr>
              <a:r>
                <a:rPr lang="en-US" sz="699" dirty="0">
                  <a:solidFill>
                    <a:srgbClr val="000000"/>
                  </a:solidFill>
                  <a:latin typeface="Fira Sans Condensed 4"/>
                </a:rPr>
                <a:t>· Public &amp; private sector</a:t>
              </a:r>
            </a:p>
            <a:p>
              <a:pPr>
                <a:lnSpc>
                  <a:spcPts val="979"/>
                </a:lnSpc>
              </a:pPr>
              <a:r>
                <a:rPr lang="en-US" sz="699" dirty="0">
                  <a:solidFill>
                    <a:srgbClr val="000000"/>
                  </a:solidFill>
                  <a:latin typeface="Fira Sans Condensed 4"/>
                </a:rPr>
                <a:t>· City Corporation</a:t>
              </a:r>
            </a:p>
            <a:p>
              <a:pPr>
                <a:lnSpc>
                  <a:spcPts val="1540"/>
                </a:lnSpc>
              </a:pPr>
              <a:endParaRPr lang="en-US" sz="699" dirty="0">
                <a:solidFill>
                  <a:srgbClr val="000000"/>
                </a:solidFill>
                <a:latin typeface="Fira Sans Condensed 4"/>
              </a:endParaRPr>
            </a:p>
          </p:txBody>
        </p:sp>
      </p:grpSp>
      <p:grpSp>
        <p:nvGrpSpPr>
          <p:cNvPr id="27" name="Group 27"/>
          <p:cNvGrpSpPr/>
          <p:nvPr/>
        </p:nvGrpSpPr>
        <p:grpSpPr>
          <a:xfrm>
            <a:off x="5875817" y="3701255"/>
            <a:ext cx="3146263" cy="1407191"/>
            <a:chOff x="0" y="0"/>
            <a:chExt cx="10487543" cy="4690637"/>
          </a:xfrm>
        </p:grpSpPr>
        <p:sp>
          <p:nvSpPr>
            <p:cNvPr id="28" name="Freeform 28"/>
            <p:cNvSpPr/>
            <p:nvPr/>
          </p:nvSpPr>
          <p:spPr>
            <a:xfrm>
              <a:off x="0" y="0"/>
              <a:ext cx="10487543" cy="4690637"/>
            </a:xfrm>
            <a:custGeom>
              <a:avLst/>
              <a:gdLst/>
              <a:ahLst/>
              <a:cxnLst/>
              <a:rect l="l" t="t" r="r" b="b"/>
              <a:pathLst>
                <a:path w="10487543" h="4690637">
                  <a:moveTo>
                    <a:pt x="10487543" y="25400"/>
                  </a:moveTo>
                  <a:cubicBezTo>
                    <a:pt x="10487543" y="11372"/>
                    <a:pt x="10476177" y="0"/>
                    <a:pt x="10462143" y="0"/>
                  </a:cubicBezTo>
                  <a:lnTo>
                    <a:pt x="25400" y="0"/>
                  </a:lnTo>
                  <a:cubicBezTo>
                    <a:pt x="11372" y="0"/>
                    <a:pt x="0" y="11372"/>
                    <a:pt x="0" y="25400"/>
                  </a:cubicBezTo>
                  <a:lnTo>
                    <a:pt x="0" y="4665237"/>
                  </a:lnTo>
                  <a:cubicBezTo>
                    <a:pt x="0" y="4679270"/>
                    <a:pt x="11372" y="4690637"/>
                    <a:pt x="25400" y="4690637"/>
                  </a:cubicBezTo>
                  <a:lnTo>
                    <a:pt x="10462143" y="4690637"/>
                  </a:lnTo>
                  <a:cubicBezTo>
                    <a:pt x="10476177" y="4690637"/>
                    <a:pt x="10487543" y="4679270"/>
                    <a:pt x="10487543" y="4665237"/>
                  </a:cubicBezTo>
                  <a:lnTo>
                    <a:pt x="10487543" y="25400"/>
                  </a:lnTo>
                  <a:close/>
                </a:path>
              </a:pathLst>
            </a:custGeom>
            <a:solidFill>
              <a:srgbClr val="B0B3B2"/>
            </a:solidFill>
          </p:spPr>
        </p:sp>
        <p:sp>
          <p:nvSpPr>
            <p:cNvPr id="29" name="TextBox 29"/>
            <p:cNvSpPr txBox="1"/>
            <p:nvPr/>
          </p:nvSpPr>
          <p:spPr>
            <a:xfrm>
              <a:off x="152400" y="225425"/>
              <a:ext cx="2946400" cy="2771775"/>
            </a:xfrm>
            <a:prstGeom prst="rect">
              <a:avLst/>
            </a:prstGeom>
          </p:spPr>
          <p:txBody>
            <a:bodyPr lIns="27093" tIns="27093" rIns="27093" bIns="27093" rtlCol="0" anchor="t"/>
            <a:lstStyle/>
            <a:p>
              <a:pPr>
                <a:lnSpc>
                  <a:spcPts val="1540"/>
                </a:lnSpc>
              </a:pPr>
              <a:r>
                <a:rPr lang="en-US" sz="1100">
                  <a:solidFill>
                    <a:srgbClr val="000000"/>
                  </a:solidFill>
                  <a:latin typeface="Fira Sans Condensed 1"/>
                </a:rPr>
                <a:t>Channels:</a:t>
              </a:r>
            </a:p>
          </p:txBody>
        </p:sp>
      </p:grpSp>
      <p:grpSp>
        <p:nvGrpSpPr>
          <p:cNvPr id="30" name="Group 30"/>
          <p:cNvGrpSpPr/>
          <p:nvPr/>
        </p:nvGrpSpPr>
        <p:grpSpPr>
          <a:xfrm>
            <a:off x="4746740" y="5812726"/>
            <a:ext cx="4275340" cy="770954"/>
            <a:chOff x="0" y="0"/>
            <a:chExt cx="14251133" cy="2569848"/>
          </a:xfrm>
        </p:grpSpPr>
        <p:sp>
          <p:nvSpPr>
            <p:cNvPr id="31" name="Freeform 31"/>
            <p:cNvSpPr/>
            <p:nvPr/>
          </p:nvSpPr>
          <p:spPr>
            <a:xfrm>
              <a:off x="0" y="0"/>
              <a:ext cx="14251133" cy="2569848"/>
            </a:xfrm>
            <a:custGeom>
              <a:avLst/>
              <a:gdLst/>
              <a:ahLst/>
              <a:cxnLst/>
              <a:rect l="l" t="t" r="r" b="b"/>
              <a:pathLst>
                <a:path w="14251133" h="2569848">
                  <a:moveTo>
                    <a:pt x="14251133" y="25400"/>
                  </a:moveTo>
                  <a:cubicBezTo>
                    <a:pt x="14251133" y="11372"/>
                    <a:pt x="14239766" y="0"/>
                    <a:pt x="14225733" y="0"/>
                  </a:cubicBezTo>
                  <a:lnTo>
                    <a:pt x="25400" y="0"/>
                  </a:lnTo>
                  <a:cubicBezTo>
                    <a:pt x="11372" y="0"/>
                    <a:pt x="0" y="11372"/>
                    <a:pt x="0" y="25400"/>
                  </a:cubicBezTo>
                  <a:lnTo>
                    <a:pt x="0" y="2544448"/>
                  </a:lnTo>
                  <a:cubicBezTo>
                    <a:pt x="0" y="2558481"/>
                    <a:pt x="11372" y="2569848"/>
                    <a:pt x="25400" y="2569848"/>
                  </a:cubicBezTo>
                  <a:lnTo>
                    <a:pt x="14225733" y="2569848"/>
                  </a:lnTo>
                  <a:cubicBezTo>
                    <a:pt x="14239766" y="2569848"/>
                    <a:pt x="14251133" y="2558481"/>
                    <a:pt x="14251133" y="2544448"/>
                  </a:cubicBezTo>
                  <a:lnTo>
                    <a:pt x="14251133" y="25400"/>
                  </a:lnTo>
                  <a:close/>
                </a:path>
              </a:pathLst>
            </a:custGeom>
            <a:solidFill>
              <a:srgbClr val="F7F3E5"/>
            </a:solidFill>
          </p:spPr>
        </p:sp>
        <p:sp>
          <p:nvSpPr>
            <p:cNvPr id="32" name="TextBox 32"/>
            <p:cNvSpPr txBox="1"/>
            <p:nvPr/>
          </p:nvSpPr>
          <p:spPr>
            <a:xfrm>
              <a:off x="152400" y="234950"/>
              <a:ext cx="2946400" cy="2762250"/>
            </a:xfrm>
            <a:prstGeom prst="rect">
              <a:avLst/>
            </a:prstGeom>
          </p:spPr>
          <p:txBody>
            <a:bodyPr lIns="27093" tIns="27093" rIns="27093" bIns="27093" rtlCol="0" anchor="t"/>
            <a:lstStyle/>
            <a:p>
              <a:pPr>
                <a:lnSpc>
                  <a:spcPts val="1399"/>
                </a:lnSpc>
              </a:pPr>
              <a:r>
                <a:rPr lang="en-US" sz="999">
                  <a:solidFill>
                    <a:srgbClr val="000000"/>
                  </a:solidFill>
                  <a:latin typeface="Fira Sans Condensed 1"/>
                </a:rPr>
                <a:t>Non-financial Resources:</a:t>
              </a:r>
            </a:p>
          </p:txBody>
        </p:sp>
      </p:grpSp>
      <p:pic>
        <p:nvPicPr>
          <p:cNvPr id="33" name="Picture 33"/>
          <p:cNvPicPr>
            <a:picLocks noChangeAspect="1"/>
          </p:cNvPicPr>
          <p:nvPr/>
        </p:nvPicPr>
        <p:blipFill>
          <a:blip r:embed="rId2"/>
          <a:srcRect b="15725"/>
          <a:stretch>
            <a:fillRect/>
          </a:stretch>
        </p:blipFill>
        <p:spPr>
          <a:xfrm>
            <a:off x="599206" y="249885"/>
            <a:ext cx="953193" cy="681130"/>
          </a:xfrm>
          <a:prstGeom prst="rect">
            <a:avLst/>
          </a:prstGeom>
        </p:spPr>
      </p:pic>
      <p:pic>
        <p:nvPicPr>
          <p:cNvPr id="34" name="Picture 34"/>
          <p:cNvPicPr>
            <a:picLocks noChangeAspect="1"/>
          </p:cNvPicPr>
          <p:nvPr/>
        </p:nvPicPr>
        <p:blipFill>
          <a:blip r:embed="rId3"/>
          <a:srcRect/>
          <a:stretch>
            <a:fillRect/>
          </a:stretch>
        </p:blipFill>
        <p:spPr>
          <a:xfrm>
            <a:off x="6223139" y="6799259"/>
            <a:ext cx="807051" cy="317861"/>
          </a:xfrm>
          <a:prstGeom prst="rect">
            <a:avLst/>
          </a:prstGeom>
        </p:spPr>
      </p:pic>
      <p:pic>
        <p:nvPicPr>
          <p:cNvPr id="35" name="Picture 35"/>
          <p:cNvPicPr>
            <a:picLocks noChangeAspect="1"/>
          </p:cNvPicPr>
          <p:nvPr/>
        </p:nvPicPr>
        <p:blipFill>
          <a:blip r:embed="rId4"/>
          <a:srcRect/>
          <a:stretch>
            <a:fillRect/>
          </a:stretch>
        </p:blipFill>
        <p:spPr>
          <a:xfrm>
            <a:off x="7366906" y="6838096"/>
            <a:ext cx="744761" cy="240186"/>
          </a:xfrm>
          <a:prstGeom prst="rect">
            <a:avLst/>
          </a:prstGeom>
        </p:spPr>
      </p:pic>
      <p:pic>
        <p:nvPicPr>
          <p:cNvPr id="36" name="Picture 36"/>
          <p:cNvPicPr>
            <a:picLocks noChangeAspect="1"/>
          </p:cNvPicPr>
          <p:nvPr/>
        </p:nvPicPr>
        <p:blipFill>
          <a:blip r:embed="rId5"/>
          <a:srcRect r="15166"/>
          <a:stretch>
            <a:fillRect/>
          </a:stretch>
        </p:blipFill>
        <p:spPr>
          <a:xfrm>
            <a:off x="8190391" y="6640830"/>
            <a:ext cx="874984" cy="634718"/>
          </a:xfrm>
          <a:prstGeom prst="rect">
            <a:avLst/>
          </a:prstGeom>
        </p:spPr>
      </p:pic>
      <p:sp>
        <p:nvSpPr>
          <p:cNvPr id="37" name="TextBox 37"/>
          <p:cNvSpPr txBox="1"/>
          <p:nvPr/>
        </p:nvSpPr>
        <p:spPr>
          <a:xfrm>
            <a:off x="798796" y="1440784"/>
            <a:ext cx="1695281" cy="3580788"/>
          </a:xfrm>
          <a:prstGeom prst="rect">
            <a:avLst/>
          </a:prstGeom>
        </p:spPr>
        <p:txBody>
          <a:bodyPr lIns="0" tIns="0" rIns="0" bIns="0" rtlCol="0" anchor="t">
            <a:spAutoFit/>
          </a:bodyPr>
          <a:lstStyle/>
          <a:p>
            <a:pPr>
              <a:lnSpc>
                <a:spcPts val="979"/>
              </a:lnSpc>
              <a:spcBef>
                <a:spcPct val="0"/>
              </a:spcBef>
            </a:pPr>
            <a:r>
              <a:rPr lang="en-US" sz="650" dirty="0">
                <a:solidFill>
                  <a:srgbClr val="000000"/>
                </a:solidFill>
                <a:latin typeface="Fira Sans Condensed 4"/>
              </a:rPr>
              <a:t>Low Income Communities (LIC) in urban Bangladesh do not have access to safe, reliable and adequate water for domestic consumption.</a:t>
            </a:r>
          </a:p>
          <a:p>
            <a:pPr>
              <a:lnSpc>
                <a:spcPts val="979"/>
              </a:lnSpc>
              <a:spcBef>
                <a:spcPct val="0"/>
              </a:spcBef>
            </a:pPr>
            <a:endParaRPr lang="en-US" sz="650" dirty="0">
              <a:solidFill>
                <a:srgbClr val="000000"/>
              </a:solidFill>
              <a:latin typeface="Fira Sans Condensed 4"/>
            </a:endParaRPr>
          </a:p>
          <a:p>
            <a:pPr>
              <a:lnSpc>
                <a:spcPts val="979"/>
              </a:lnSpc>
              <a:spcBef>
                <a:spcPct val="0"/>
              </a:spcBef>
            </a:pPr>
            <a:r>
              <a:rPr lang="en-US" sz="650" dirty="0">
                <a:solidFill>
                  <a:srgbClr val="000000"/>
                </a:solidFill>
                <a:latin typeface="Fira Sans Condensed 4"/>
              </a:rPr>
              <a:t>Municipal authorities do not supply water in the slums as they are out of formal holding tax process. LICs have no choice but to rely on local traders for water at a higher price.  To meet domestic needs, women spend 3-4 hours a day in the queue to fetch water and often they face harassment. Limited access to safe water results into various water borne diseases. Lack of water sources in those highly compacted areas, increases the risk of fire incidents. In urban slums, water is a high-value service. Poor people are dependent on local water traders and have to purchase water at a higher price even than the rich people pay for water. People are helpless because there is no municipal water connection or no other sources of pure water. Women have to spend longer time for water collection. It has a negative impact on health issue as well. Water borne diseases are common and particularly acute during the rainy season, when people use contaminated unhygienic water. Slums are prone to fire hazard as well and lacks water source to douse the fire. </a:t>
            </a:r>
          </a:p>
          <a:p>
            <a:pPr>
              <a:lnSpc>
                <a:spcPts val="979"/>
              </a:lnSpc>
              <a:spcBef>
                <a:spcPct val="0"/>
              </a:spcBef>
            </a:pPr>
            <a:endParaRPr lang="en-US" sz="650" dirty="0">
              <a:solidFill>
                <a:srgbClr val="000000"/>
              </a:solidFill>
              <a:latin typeface="Fira Sans Condensed 4"/>
            </a:endParaRPr>
          </a:p>
        </p:txBody>
      </p:sp>
      <p:sp>
        <p:nvSpPr>
          <p:cNvPr id="38" name="TextBox 38"/>
          <p:cNvSpPr txBox="1"/>
          <p:nvPr/>
        </p:nvSpPr>
        <p:spPr>
          <a:xfrm>
            <a:off x="2593846" y="1440784"/>
            <a:ext cx="1417357" cy="2170146"/>
          </a:xfrm>
          <a:prstGeom prst="rect">
            <a:avLst/>
          </a:prstGeom>
        </p:spPr>
        <p:txBody>
          <a:bodyPr lIns="0" tIns="0" rIns="0" bIns="0" rtlCol="0" anchor="t">
            <a:spAutoFit/>
          </a:bodyPr>
          <a:lstStyle/>
          <a:p>
            <a:pPr>
              <a:lnSpc>
                <a:spcPts val="980"/>
              </a:lnSpc>
              <a:spcBef>
                <a:spcPct val="0"/>
              </a:spcBef>
            </a:pPr>
            <a:r>
              <a:rPr lang="en-US" sz="650" dirty="0">
                <a:solidFill>
                  <a:srgbClr val="000000"/>
                </a:solidFill>
                <a:latin typeface="Fira Sans Condensed 4"/>
              </a:rPr>
              <a:t>‘The Water Collective’ is a community managed women friendly solution co-created by CARE in co-financing mechanism to solve out water scarcity of the slums. </a:t>
            </a:r>
          </a:p>
          <a:p>
            <a:pPr>
              <a:lnSpc>
                <a:spcPts val="980"/>
              </a:lnSpc>
              <a:spcBef>
                <a:spcPct val="0"/>
              </a:spcBef>
            </a:pPr>
            <a:endParaRPr lang="en-US" sz="650" dirty="0">
              <a:solidFill>
                <a:srgbClr val="000000"/>
              </a:solidFill>
              <a:latin typeface="Fira Sans Condensed 4"/>
            </a:endParaRPr>
          </a:p>
          <a:p>
            <a:pPr>
              <a:lnSpc>
                <a:spcPts val="980"/>
              </a:lnSpc>
              <a:spcBef>
                <a:spcPct val="0"/>
              </a:spcBef>
            </a:pPr>
            <a:r>
              <a:rPr lang="en-US" sz="650" dirty="0">
                <a:solidFill>
                  <a:srgbClr val="000000"/>
                </a:solidFill>
                <a:latin typeface="Fira Sans Condensed 4"/>
              </a:rPr>
              <a:t>The system, where communities have full control, ensured access to safe water 24/7 at a cheater price at their doorsteps. </a:t>
            </a:r>
          </a:p>
          <a:p>
            <a:pPr>
              <a:lnSpc>
                <a:spcPts val="980"/>
              </a:lnSpc>
              <a:spcBef>
                <a:spcPct val="0"/>
              </a:spcBef>
            </a:pPr>
            <a:endParaRPr lang="en-US" sz="650" dirty="0">
              <a:solidFill>
                <a:srgbClr val="000000"/>
              </a:solidFill>
              <a:latin typeface="Fira Sans Condensed 4"/>
            </a:endParaRPr>
          </a:p>
          <a:p>
            <a:pPr>
              <a:lnSpc>
                <a:spcPts val="980"/>
              </a:lnSpc>
              <a:spcBef>
                <a:spcPct val="0"/>
              </a:spcBef>
            </a:pPr>
            <a:r>
              <a:rPr lang="en-US" sz="650" dirty="0">
                <a:solidFill>
                  <a:srgbClr val="000000"/>
                </a:solidFill>
                <a:latin typeface="Fira Sans Condensed 4"/>
              </a:rPr>
              <a:t>A group of selective community members voluntarily collects the fees from households to manage operational costs and maintenance. Remaining balance is being deposited in bank. The water collective has a formal links with the municipal authority for sustainability.</a:t>
            </a:r>
          </a:p>
        </p:txBody>
      </p:sp>
      <p:sp>
        <p:nvSpPr>
          <p:cNvPr id="39" name="TextBox 39"/>
          <p:cNvSpPr txBox="1"/>
          <p:nvPr/>
        </p:nvSpPr>
        <p:spPr>
          <a:xfrm>
            <a:off x="2593846" y="4058368"/>
            <a:ext cx="1417357" cy="949539"/>
          </a:xfrm>
          <a:prstGeom prst="rect">
            <a:avLst/>
          </a:prstGeom>
        </p:spPr>
        <p:txBody>
          <a:bodyPr lIns="0" tIns="0" rIns="0" bIns="0" rtlCol="0" anchor="t">
            <a:spAutoFit/>
          </a:bodyPr>
          <a:lstStyle/>
          <a:p>
            <a:pPr>
              <a:lnSpc>
                <a:spcPts val="980"/>
              </a:lnSpc>
              <a:spcBef>
                <a:spcPct val="0"/>
              </a:spcBef>
            </a:pPr>
            <a:r>
              <a:rPr lang="en-US" sz="700" dirty="0">
                <a:solidFill>
                  <a:srgbClr val="000000"/>
                </a:solidFill>
                <a:latin typeface="Fira Sans Condensed 4"/>
              </a:rPr>
              <a:t>1. Water cost has been reduced (nearly halved). </a:t>
            </a:r>
          </a:p>
          <a:p>
            <a:pPr>
              <a:lnSpc>
                <a:spcPts val="980"/>
              </a:lnSpc>
              <a:spcBef>
                <a:spcPct val="0"/>
              </a:spcBef>
            </a:pPr>
            <a:r>
              <a:rPr lang="en-US" sz="700" dirty="0">
                <a:solidFill>
                  <a:srgbClr val="000000"/>
                </a:solidFill>
                <a:latin typeface="Fira Sans Condensed 4"/>
              </a:rPr>
              <a:t>2. According to community, fire incidents are now lower than before.</a:t>
            </a:r>
          </a:p>
          <a:p>
            <a:pPr>
              <a:lnSpc>
                <a:spcPts val="980"/>
              </a:lnSpc>
              <a:spcBef>
                <a:spcPct val="0"/>
              </a:spcBef>
            </a:pPr>
            <a:r>
              <a:rPr lang="en-US" sz="700" dirty="0">
                <a:solidFill>
                  <a:srgbClr val="000000"/>
                </a:solidFill>
                <a:latin typeface="Fira Sans Condensed 4"/>
              </a:rPr>
              <a:t>3. Water borne diseases get visibly lower. </a:t>
            </a:r>
          </a:p>
          <a:p>
            <a:pPr>
              <a:lnSpc>
                <a:spcPts val="980"/>
              </a:lnSpc>
              <a:spcBef>
                <a:spcPct val="0"/>
              </a:spcBef>
            </a:pPr>
            <a:r>
              <a:rPr lang="en-US" sz="700" dirty="0">
                <a:solidFill>
                  <a:srgbClr val="000000"/>
                </a:solidFill>
                <a:latin typeface="Fira Sans Condensed 4"/>
              </a:rPr>
              <a:t>4. Incidents of Gender Based Violence has been reduced.</a:t>
            </a:r>
          </a:p>
        </p:txBody>
      </p:sp>
      <p:sp>
        <p:nvSpPr>
          <p:cNvPr id="40" name="TextBox 40"/>
          <p:cNvSpPr txBox="1"/>
          <p:nvPr/>
        </p:nvSpPr>
        <p:spPr>
          <a:xfrm>
            <a:off x="6018692" y="1440784"/>
            <a:ext cx="1348213" cy="2041906"/>
          </a:xfrm>
          <a:prstGeom prst="rect">
            <a:avLst/>
          </a:prstGeom>
        </p:spPr>
        <p:txBody>
          <a:bodyPr lIns="0" tIns="0" rIns="0" bIns="0" rtlCol="0" anchor="t">
            <a:spAutoFit/>
          </a:bodyPr>
          <a:lstStyle/>
          <a:p>
            <a:pPr>
              <a:lnSpc>
                <a:spcPts val="979"/>
              </a:lnSpc>
              <a:spcBef>
                <a:spcPct val="0"/>
              </a:spcBef>
            </a:pPr>
            <a:r>
              <a:rPr lang="en-US" sz="650" dirty="0">
                <a:solidFill>
                  <a:srgbClr val="000000"/>
                </a:solidFill>
                <a:latin typeface="Fira Sans Condensed 4"/>
              </a:rPr>
              <a:t>• LIC members especially women and girls can access to safe running water at doorsteps. It reduces risk of gender based violence and increases women’s productive time.</a:t>
            </a:r>
          </a:p>
          <a:p>
            <a:pPr>
              <a:lnSpc>
                <a:spcPts val="979"/>
              </a:lnSpc>
              <a:spcBef>
                <a:spcPct val="0"/>
              </a:spcBef>
            </a:pPr>
            <a:endParaRPr lang="en-US" sz="650" dirty="0">
              <a:solidFill>
                <a:srgbClr val="000000"/>
              </a:solidFill>
              <a:latin typeface="Fira Sans Condensed 4"/>
            </a:endParaRPr>
          </a:p>
          <a:p>
            <a:pPr>
              <a:lnSpc>
                <a:spcPts val="979"/>
              </a:lnSpc>
              <a:spcBef>
                <a:spcPct val="0"/>
              </a:spcBef>
            </a:pPr>
            <a:r>
              <a:rPr lang="en-US" sz="650" dirty="0">
                <a:solidFill>
                  <a:srgbClr val="000000"/>
                </a:solidFill>
                <a:latin typeface="Fira Sans Condensed 4"/>
              </a:rPr>
              <a:t>• It helps women and adolescent girls to maintain their menstrual hygiene. </a:t>
            </a:r>
          </a:p>
          <a:p>
            <a:pPr>
              <a:lnSpc>
                <a:spcPts val="979"/>
              </a:lnSpc>
              <a:spcBef>
                <a:spcPct val="0"/>
              </a:spcBef>
            </a:pPr>
            <a:endParaRPr lang="en-US" sz="650" dirty="0">
              <a:solidFill>
                <a:srgbClr val="000000"/>
              </a:solidFill>
              <a:latin typeface="Fira Sans Condensed 4"/>
            </a:endParaRPr>
          </a:p>
          <a:p>
            <a:pPr>
              <a:lnSpc>
                <a:spcPts val="979"/>
              </a:lnSpc>
              <a:spcBef>
                <a:spcPct val="0"/>
              </a:spcBef>
            </a:pPr>
            <a:r>
              <a:rPr lang="en-US" sz="650" dirty="0">
                <a:solidFill>
                  <a:srgbClr val="000000"/>
                </a:solidFill>
                <a:latin typeface="Fira Sans Condensed 4"/>
              </a:rPr>
              <a:t>• It reduces the risk of water borne diseases. </a:t>
            </a:r>
          </a:p>
          <a:p>
            <a:pPr>
              <a:lnSpc>
                <a:spcPts val="979"/>
              </a:lnSpc>
              <a:spcBef>
                <a:spcPct val="0"/>
              </a:spcBef>
            </a:pPr>
            <a:endParaRPr lang="en-US" sz="650" dirty="0">
              <a:solidFill>
                <a:srgbClr val="000000"/>
              </a:solidFill>
              <a:latin typeface="Fira Sans Condensed 4"/>
            </a:endParaRPr>
          </a:p>
          <a:p>
            <a:pPr>
              <a:lnSpc>
                <a:spcPts val="979"/>
              </a:lnSpc>
              <a:spcBef>
                <a:spcPct val="0"/>
              </a:spcBef>
            </a:pPr>
            <a:r>
              <a:rPr lang="en-US" sz="650" dirty="0">
                <a:solidFill>
                  <a:srgbClr val="000000"/>
                </a:solidFill>
                <a:latin typeface="Fira Sans Condensed 4"/>
              </a:rPr>
              <a:t>• It increases the community resilience against fire. The system has fire hydrant inbuilt with hose-pipe to extinguish fire at the very beginning. </a:t>
            </a:r>
          </a:p>
        </p:txBody>
      </p:sp>
      <p:sp>
        <p:nvSpPr>
          <p:cNvPr id="41" name="TextBox 41"/>
          <p:cNvSpPr txBox="1"/>
          <p:nvPr/>
        </p:nvSpPr>
        <p:spPr>
          <a:xfrm>
            <a:off x="5967981" y="4025982"/>
            <a:ext cx="2961935" cy="889001"/>
          </a:xfrm>
          <a:prstGeom prst="rect">
            <a:avLst/>
          </a:prstGeom>
        </p:spPr>
        <p:txBody>
          <a:bodyPr lIns="0" tIns="0" rIns="0" bIns="0" rtlCol="0" anchor="t">
            <a:spAutoFit/>
          </a:bodyPr>
          <a:lstStyle/>
          <a:p>
            <a:pPr>
              <a:lnSpc>
                <a:spcPts val="1050"/>
              </a:lnSpc>
              <a:spcBef>
                <a:spcPct val="0"/>
              </a:spcBef>
            </a:pPr>
            <a:r>
              <a:rPr lang="en-US" sz="750" u="sng" dirty="0">
                <a:solidFill>
                  <a:srgbClr val="000000"/>
                </a:solidFill>
                <a:latin typeface="Fira Sans Condensed 4"/>
              </a:rPr>
              <a:t>To reach users:</a:t>
            </a:r>
            <a:r>
              <a:rPr lang="en-US" sz="750" dirty="0">
                <a:solidFill>
                  <a:srgbClr val="000000"/>
                </a:solidFill>
                <a:latin typeface="Fira Sans Condensed 4"/>
              </a:rPr>
              <a:t> The Key benefit (low cost &amp; availability) attracts the customers from adjacent communities.  Additionally, meeting, social gathering, community marketing, group formation is helping to reach users. </a:t>
            </a:r>
          </a:p>
          <a:p>
            <a:pPr>
              <a:lnSpc>
                <a:spcPts val="1050"/>
              </a:lnSpc>
              <a:spcBef>
                <a:spcPct val="0"/>
              </a:spcBef>
            </a:pPr>
            <a:endParaRPr lang="en-US" sz="750" dirty="0">
              <a:solidFill>
                <a:srgbClr val="000000"/>
              </a:solidFill>
              <a:latin typeface="Fira Sans Condensed 4"/>
            </a:endParaRPr>
          </a:p>
          <a:p>
            <a:pPr>
              <a:lnSpc>
                <a:spcPts val="1050"/>
              </a:lnSpc>
              <a:spcBef>
                <a:spcPct val="0"/>
              </a:spcBef>
            </a:pPr>
            <a:r>
              <a:rPr lang="en-US" sz="750" u="sng" dirty="0">
                <a:solidFill>
                  <a:srgbClr val="000000"/>
                </a:solidFill>
                <a:latin typeface="Fira Sans Condensed 4"/>
              </a:rPr>
              <a:t>To reach scalers:</a:t>
            </a:r>
            <a:r>
              <a:rPr lang="en-US" sz="750" dirty="0">
                <a:solidFill>
                  <a:srgbClr val="000000"/>
                </a:solidFill>
                <a:latin typeface="Fira Sans Condensed 4"/>
              </a:rPr>
              <a:t> National events, advocacy, meeting with private sector, local elected bodies and City Corporations; social networking, blogs, publicity materials etc. </a:t>
            </a:r>
          </a:p>
        </p:txBody>
      </p:sp>
      <p:sp>
        <p:nvSpPr>
          <p:cNvPr id="42" name="TextBox 42"/>
          <p:cNvSpPr txBox="1"/>
          <p:nvPr/>
        </p:nvSpPr>
        <p:spPr>
          <a:xfrm>
            <a:off x="798796" y="5469006"/>
            <a:ext cx="3866282" cy="1082464"/>
          </a:xfrm>
          <a:prstGeom prst="rect">
            <a:avLst/>
          </a:prstGeom>
        </p:spPr>
        <p:txBody>
          <a:bodyPr lIns="0" tIns="0" rIns="0" bIns="0" rtlCol="0" anchor="t">
            <a:spAutoFit/>
          </a:bodyPr>
          <a:lstStyle/>
          <a:p>
            <a:pPr>
              <a:lnSpc>
                <a:spcPts val="1120"/>
              </a:lnSpc>
              <a:spcBef>
                <a:spcPct val="0"/>
              </a:spcBef>
            </a:pPr>
            <a:r>
              <a:rPr lang="en-US" sz="800" dirty="0">
                <a:solidFill>
                  <a:srgbClr val="000000"/>
                </a:solidFill>
                <a:latin typeface="Fira Sans Condensed 4"/>
              </a:rPr>
              <a:t>The approximate cost for the establishment of water supply system is USD 5318.75 on an average, if it is solely carried over by CARE project along with community co-financing up to 23-36% (approx. USD 2,133.05) for pipeline networking, electricity connection and others.</a:t>
            </a:r>
          </a:p>
          <a:p>
            <a:pPr>
              <a:lnSpc>
                <a:spcPts val="1120"/>
              </a:lnSpc>
              <a:spcBef>
                <a:spcPct val="0"/>
              </a:spcBef>
            </a:pPr>
            <a:endParaRPr lang="en-US" sz="800" dirty="0">
              <a:solidFill>
                <a:srgbClr val="000000"/>
              </a:solidFill>
              <a:latin typeface="Fira Sans Condensed 4"/>
            </a:endParaRPr>
          </a:p>
          <a:p>
            <a:pPr>
              <a:lnSpc>
                <a:spcPts val="1120"/>
              </a:lnSpc>
              <a:spcBef>
                <a:spcPct val="0"/>
              </a:spcBef>
            </a:pPr>
            <a:r>
              <a:rPr lang="en-US" sz="800" dirty="0">
                <a:solidFill>
                  <a:srgbClr val="000000"/>
                </a:solidFill>
                <a:latin typeface="Fira Sans Condensed 4"/>
              </a:rPr>
              <a:t>But if we go in a private sector partnership approach, then the upfront cost could be minimized in a large scale as there will be installment/community entrepreneurship. Each system covers 100-150 households.</a:t>
            </a:r>
          </a:p>
          <a:p>
            <a:pPr>
              <a:lnSpc>
                <a:spcPts val="1120"/>
              </a:lnSpc>
              <a:spcBef>
                <a:spcPct val="0"/>
              </a:spcBef>
            </a:pPr>
            <a:endParaRPr lang="en-US" sz="800" dirty="0">
              <a:solidFill>
                <a:srgbClr val="000000"/>
              </a:solidFill>
              <a:latin typeface="Fira Sans Condensed 4"/>
            </a:endParaRPr>
          </a:p>
        </p:txBody>
      </p:sp>
      <p:sp>
        <p:nvSpPr>
          <p:cNvPr id="43" name="TextBox 43"/>
          <p:cNvSpPr txBox="1"/>
          <p:nvPr/>
        </p:nvSpPr>
        <p:spPr>
          <a:xfrm>
            <a:off x="5875817" y="5208233"/>
            <a:ext cx="3054099" cy="540597"/>
          </a:xfrm>
          <a:prstGeom prst="rect">
            <a:avLst/>
          </a:prstGeom>
        </p:spPr>
        <p:txBody>
          <a:bodyPr lIns="0" tIns="0" rIns="0" bIns="0" rtlCol="0" anchor="t">
            <a:spAutoFit/>
          </a:bodyPr>
          <a:lstStyle/>
          <a:p>
            <a:pPr>
              <a:lnSpc>
                <a:spcPts val="1120"/>
              </a:lnSpc>
              <a:spcBef>
                <a:spcPct val="0"/>
              </a:spcBef>
            </a:pPr>
            <a:r>
              <a:rPr lang="en-US" sz="800" dirty="0">
                <a:solidFill>
                  <a:srgbClr val="000000"/>
                </a:solidFill>
                <a:latin typeface="Fira Sans Condensed 4"/>
              </a:rPr>
              <a:t>• Monthly collection fee</a:t>
            </a:r>
          </a:p>
          <a:p>
            <a:pPr>
              <a:lnSpc>
                <a:spcPts val="1120"/>
              </a:lnSpc>
              <a:spcBef>
                <a:spcPct val="0"/>
              </a:spcBef>
            </a:pPr>
            <a:r>
              <a:rPr lang="en-US" sz="800" dirty="0">
                <a:solidFill>
                  <a:srgbClr val="000000"/>
                </a:solidFill>
                <a:latin typeface="Fira Sans Condensed 4"/>
              </a:rPr>
              <a:t>• There is a bank account for the Water Collective where the monthly fees from customers get deposited. A small amount of Interest also came from bank savings.</a:t>
            </a:r>
          </a:p>
        </p:txBody>
      </p:sp>
      <p:sp>
        <p:nvSpPr>
          <p:cNvPr id="44" name="TextBox 44"/>
          <p:cNvSpPr txBox="1"/>
          <p:nvPr/>
        </p:nvSpPr>
        <p:spPr>
          <a:xfrm>
            <a:off x="5875817" y="6108001"/>
            <a:ext cx="1342682" cy="405130"/>
          </a:xfrm>
          <a:prstGeom prst="rect">
            <a:avLst/>
          </a:prstGeom>
        </p:spPr>
        <p:txBody>
          <a:bodyPr lIns="0" tIns="0" rIns="0" bIns="0" rtlCol="0" anchor="t">
            <a:spAutoFit/>
          </a:bodyPr>
          <a:lstStyle/>
          <a:p>
            <a:pPr>
              <a:lnSpc>
                <a:spcPts val="1120"/>
              </a:lnSpc>
              <a:spcBef>
                <a:spcPct val="0"/>
              </a:spcBef>
            </a:pPr>
            <a:r>
              <a:rPr lang="en-US" sz="800" dirty="0">
                <a:solidFill>
                  <a:srgbClr val="000000"/>
                </a:solidFill>
                <a:latin typeface="Fira Sans Condensed 4"/>
              </a:rPr>
              <a:t>• Land</a:t>
            </a:r>
          </a:p>
          <a:p>
            <a:pPr>
              <a:lnSpc>
                <a:spcPts val="1120"/>
              </a:lnSpc>
              <a:spcBef>
                <a:spcPct val="0"/>
              </a:spcBef>
            </a:pPr>
            <a:r>
              <a:rPr lang="en-US" sz="800" dirty="0">
                <a:solidFill>
                  <a:srgbClr val="000000"/>
                </a:solidFill>
                <a:latin typeface="Fira Sans Condensed 4"/>
              </a:rPr>
              <a:t>• Oriented and skilled staffs</a:t>
            </a:r>
          </a:p>
          <a:p>
            <a:pPr>
              <a:lnSpc>
                <a:spcPts val="1120"/>
              </a:lnSpc>
              <a:spcBef>
                <a:spcPct val="0"/>
              </a:spcBef>
            </a:pPr>
            <a:r>
              <a:rPr lang="en-US" sz="800" dirty="0">
                <a:solidFill>
                  <a:srgbClr val="000000"/>
                </a:solidFill>
                <a:latin typeface="Fira Sans Condensed 4"/>
              </a:rPr>
              <a:t>• Community mobilization </a:t>
            </a:r>
          </a:p>
        </p:txBody>
      </p:sp>
      <p:sp>
        <p:nvSpPr>
          <p:cNvPr id="45" name="TextBox 45"/>
          <p:cNvSpPr txBox="1"/>
          <p:nvPr/>
        </p:nvSpPr>
        <p:spPr>
          <a:xfrm>
            <a:off x="7218499" y="6113321"/>
            <a:ext cx="1438105" cy="405130"/>
          </a:xfrm>
          <a:prstGeom prst="rect">
            <a:avLst/>
          </a:prstGeom>
        </p:spPr>
        <p:txBody>
          <a:bodyPr lIns="0" tIns="0" rIns="0" bIns="0" rtlCol="0" anchor="t">
            <a:spAutoFit/>
          </a:bodyPr>
          <a:lstStyle/>
          <a:p>
            <a:pPr>
              <a:lnSpc>
                <a:spcPts val="1120"/>
              </a:lnSpc>
              <a:spcBef>
                <a:spcPct val="0"/>
              </a:spcBef>
            </a:pPr>
            <a:r>
              <a:rPr lang="en-US" sz="800" dirty="0">
                <a:solidFill>
                  <a:srgbClr val="000000"/>
                </a:solidFill>
                <a:latin typeface="Fira Sans Condensed 4"/>
              </a:rPr>
              <a:t>• Water management committee</a:t>
            </a:r>
          </a:p>
          <a:p>
            <a:pPr>
              <a:lnSpc>
                <a:spcPts val="1120"/>
              </a:lnSpc>
              <a:spcBef>
                <a:spcPct val="0"/>
              </a:spcBef>
            </a:pPr>
            <a:r>
              <a:rPr lang="en-US" sz="800" dirty="0">
                <a:solidFill>
                  <a:srgbClr val="000000"/>
                </a:solidFill>
                <a:latin typeface="Fira Sans Condensed 4"/>
              </a:rPr>
              <a:t>• Voluntary labor from community</a:t>
            </a:r>
          </a:p>
          <a:p>
            <a:pPr>
              <a:lnSpc>
                <a:spcPts val="1120"/>
              </a:lnSpc>
              <a:spcBef>
                <a:spcPct val="0"/>
              </a:spcBef>
            </a:pPr>
            <a:r>
              <a:rPr lang="en-US" sz="800" dirty="0">
                <a:solidFill>
                  <a:srgbClr val="000000"/>
                </a:solidFill>
                <a:latin typeface="Fira Sans Condensed 4"/>
              </a:rPr>
              <a:t>• The model itself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0254252E9797409020EBFD31A88DD4" ma:contentTypeVersion="11" ma:contentTypeDescription="Create a new document." ma:contentTypeScope="" ma:versionID="ce4f25c2a5b56ddb5b5ea43a5cd310ce">
  <xsd:schema xmlns:xsd="http://www.w3.org/2001/XMLSchema" xmlns:xs="http://www.w3.org/2001/XMLSchema" xmlns:p="http://schemas.microsoft.com/office/2006/metadata/properties" xmlns:ns2="8bbf6e97-f945-400e-9c91-acc60c28c79c" xmlns:ns3="6f9ecdc1-d5ae-41f3-ab23-58192dbe31e4" targetNamespace="http://schemas.microsoft.com/office/2006/metadata/properties" ma:root="true" ma:fieldsID="f7a835623a4088b904f4364cb11178cc" ns2:_="" ns3:_="">
    <xsd:import namespace="8bbf6e97-f945-400e-9c91-acc60c28c79c"/>
    <xsd:import namespace="6f9ecdc1-d5ae-41f3-ab23-58192dbe31e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f6e97-f945-400e-9c91-acc60c28c7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c6d8ff-8d6f-4438-9589-c3c43329623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9ecdc1-d5ae-41f3-ab23-58192dbe31e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5163d4a-65c5-48ef-933f-2ff82ea03dbc}" ma:internalName="TaxCatchAll" ma:showField="CatchAllData" ma:web="6f9ecdc1-d5ae-41f3-ab23-58192dbe31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f9ecdc1-d5ae-41f3-ab23-58192dbe31e4" xsi:nil="true"/>
    <lcf76f155ced4ddcb4097134ff3c332f xmlns="8bbf6e97-f945-400e-9c91-acc60c28c7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BEBD72E-85E7-4FD8-916B-7B246CD6400D}"/>
</file>

<file path=customXml/itemProps2.xml><?xml version="1.0" encoding="utf-8"?>
<ds:datastoreItem xmlns:ds="http://schemas.openxmlformats.org/officeDocument/2006/customXml" ds:itemID="{A5D29DC3-51D0-443F-B1D7-4057BD3A982E}"/>
</file>

<file path=customXml/itemProps3.xml><?xml version="1.0" encoding="utf-8"?>
<ds:datastoreItem xmlns:ds="http://schemas.openxmlformats.org/officeDocument/2006/customXml" ds:itemID="{09575BEE-3D18-497A-AC90-D3B147D1FB96}"/>
</file>

<file path=docProps/app.xml><?xml version="1.0" encoding="utf-8"?>
<Properties xmlns="http://schemas.openxmlformats.org/officeDocument/2006/extended-properties" xmlns:vt="http://schemas.openxmlformats.org/officeDocument/2006/docPropsVTypes">
  <TotalTime>2</TotalTime>
  <Words>856</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Calibri</vt:lpstr>
      <vt:lpstr>Fira Sans Condensed 2</vt:lpstr>
      <vt:lpstr>Arial</vt:lpstr>
      <vt:lpstr>Fira Sans Condensed 3</vt:lpstr>
      <vt:lpstr>Fira Sans Condensed 1</vt:lpstr>
      <vt:lpstr>Fira Sans Condensed 4</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 Canvas</dc:title>
  <cp:lastModifiedBy>Ayesa Lemence</cp:lastModifiedBy>
  <cp:revision>3</cp:revision>
  <dcterms:created xsi:type="dcterms:W3CDTF">2006-08-16T00:00:00Z</dcterms:created>
  <dcterms:modified xsi:type="dcterms:W3CDTF">2023-03-01T11:39:41Z</dcterms:modified>
  <dc:identifier>DAFb8rCE9lc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0x010100A30254252E9797409020EBFD31A88DD4</vt:lpwstr>
  </property>
  <property fmtid="{D5CDD505-2E9C-101B-9397-08002B2CF9AE}" pid="3" name="Order">
    <vt:r8>77700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