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Fira Sans Condensed 4" charset="1" panose="020B0503050000020004"/>
      <p:regular r:id="rId10"/>
    </p:embeddedFont>
    <p:embeddedFont>
      <p:font typeface="Fira Sans Condensed 2" charset="1" panose="020B0503050000020004"/>
      <p:regular r:id="rId11"/>
    </p:embeddedFont>
    <p:embeddedFont>
      <p:font typeface="Fira Sans Condensed 3" charset="1" panose="020B0903050000020004"/>
      <p:regular r:id="rId12"/>
    </p:embeddedFont>
    <p:embeddedFont>
      <p:font typeface="Fira Sans Condensed 1" charset="1" panose="020B0603050000020004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slide" Target="slides/slide1.xml"/><Relationship Id="rId8" Type="http://schemas.openxmlformats.org/officeDocument/2006/relationships/font" Target="fonts/font8.fntdata"/><Relationship Id="rId21" Type="http://schemas.openxmlformats.org/officeDocument/2006/relationships/slide" Target="slides/slide4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7" Type="http://schemas.openxmlformats.org/officeDocument/2006/relationships/font" Target="fonts/font7.fntdata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font" Target="fonts/font6.fntdata"/><Relationship Id="rId24" Type="http://schemas.openxmlformats.org/officeDocument/2006/relationships/customXml" Target="../customXml/item3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23" Type="http://schemas.openxmlformats.org/officeDocument/2006/relationships/customXml" Target="../customXml/item2.xml"/><Relationship Id="rId10" Type="http://schemas.openxmlformats.org/officeDocument/2006/relationships/font" Target="fonts/font10.fntdata"/><Relationship Id="rId19" Type="http://schemas.openxmlformats.org/officeDocument/2006/relationships/slide" Target="slides/slide2.xml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22" Type="http://schemas.openxmlformats.org/officeDocument/2006/relationships/customXml" Target="../customXml/item1.xml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35807" y="2109063"/>
            <a:ext cx="16816386" cy="1568415"/>
            <a:chOff x="0" y="0"/>
            <a:chExt cx="22421848" cy="209122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2421850" cy="2091182"/>
            </a:xfrm>
            <a:custGeom>
              <a:avLst/>
              <a:gdLst/>
              <a:ahLst/>
              <a:cxnLst/>
              <a:rect r="r" b="b" t="t" l="l"/>
              <a:pathLst>
                <a:path h="2091182" w="22421850">
                  <a:moveTo>
                    <a:pt x="0" y="0"/>
                  </a:moveTo>
                  <a:lnTo>
                    <a:pt x="22421850" y="0"/>
                  </a:lnTo>
                  <a:lnTo>
                    <a:pt x="22421850" y="2091182"/>
                  </a:lnTo>
                  <a:lnTo>
                    <a:pt x="0" y="2091182"/>
                  </a:lnTo>
                  <a:close/>
                </a:path>
              </a:pathLst>
            </a:custGeom>
            <a:solidFill>
              <a:srgbClr val="B1CD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22421848" cy="206264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2915"/>
                </a:lnSpc>
              </a:pPr>
              <a:r>
                <a:rPr lang="en-US" sz="2699" spc="-107">
                  <a:solidFill>
                    <a:srgbClr val="000000"/>
                  </a:solidFill>
                  <a:latin typeface="Fira Sans Condensed 1 Bold"/>
                </a:rPr>
                <a:t>Advocacy Goal(s)</a:t>
              </a:r>
            </a:p>
            <a:p>
              <a:pPr algn="ctr">
                <a:lnSpc>
                  <a:spcPts val="2592"/>
                </a:lnSpc>
              </a:pPr>
            </a:p>
            <a:p>
              <a:pPr algn="ctr">
                <a:lnSpc>
                  <a:spcPts val="2808"/>
                </a:lnSpc>
              </a:pPr>
              <a:r>
                <a:rPr lang="en-US" sz="2600" spc="-103">
                  <a:solidFill>
                    <a:srgbClr val="000000"/>
                  </a:solidFill>
                  <a:latin typeface="Fira Sans Condensed 2 Light Italics"/>
                </a:rPr>
                <a:t>Insert your overarching advocacy goal(s)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66762" y="3811245"/>
            <a:ext cx="5528018" cy="3670236"/>
            <a:chOff x="0" y="0"/>
            <a:chExt cx="7370690" cy="4893648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7370699" cy="4893691"/>
            </a:xfrm>
            <a:custGeom>
              <a:avLst/>
              <a:gdLst/>
              <a:ahLst/>
              <a:cxnLst/>
              <a:rect r="r" b="b" t="t" l="l"/>
              <a:pathLst>
                <a:path h="4893691" w="7370699">
                  <a:moveTo>
                    <a:pt x="0" y="0"/>
                  </a:moveTo>
                  <a:lnTo>
                    <a:pt x="7370699" y="0"/>
                  </a:lnTo>
                  <a:lnTo>
                    <a:pt x="7370699" y="4893691"/>
                  </a:lnTo>
                  <a:lnTo>
                    <a:pt x="0" y="4893691"/>
                  </a:lnTo>
                  <a:close/>
                </a:path>
              </a:pathLst>
            </a:custGeom>
            <a:solidFill>
              <a:srgbClr val="C0BFC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7370690" cy="4893648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Advocacy goal 1: </a:t>
              </a:r>
            </a:p>
            <a:p>
              <a:pPr algn="l">
                <a:lnSpc>
                  <a:spcPts val="2879"/>
                </a:lnSpc>
              </a:pPr>
              <a:r>
                <a:rPr lang="en-US" sz="2400" spc="-95">
                  <a:solidFill>
                    <a:srgbClr val="000000"/>
                  </a:solidFill>
                  <a:latin typeface="Fira Sans Condensed 2 Light Italics"/>
                </a:rPr>
                <a:t>Insert your first advocacy goal. Use the box below to list the objectives related that goal.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485382" y="3794676"/>
            <a:ext cx="5408441" cy="3370154"/>
            <a:chOff x="0" y="0"/>
            <a:chExt cx="7211254" cy="4493538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7211314" cy="4493514"/>
            </a:xfrm>
            <a:custGeom>
              <a:avLst/>
              <a:gdLst/>
              <a:ahLst/>
              <a:cxnLst/>
              <a:rect r="r" b="b" t="t" l="l"/>
              <a:pathLst>
                <a:path h="4493514" w="7211314">
                  <a:moveTo>
                    <a:pt x="0" y="0"/>
                  </a:moveTo>
                  <a:lnTo>
                    <a:pt x="7211314" y="0"/>
                  </a:lnTo>
                  <a:lnTo>
                    <a:pt x="7211314" y="4493514"/>
                  </a:lnTo>
                  <a:lnTo>
                    <a:pt x="0" y="4493514"/>
                  </a:lnTo>
                  <a:close/>
                </a:path>
              </a:pathLst>
            </a:custGeom>
            <a:solidFill>
              <a:srgbClr val="C0BFC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7211254" cy="4493538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Fira Sans Condensed 1 Bold"/>
                </a:rPr>
                <a:t>Advocacy goal 2:</a:t>
              </a:r>
            </a:p>
            <a:p>
              <a:pPr algn="l">
                <a:lnSpc>
                  <a:spcPts val="2879"/>
                </a:lnSpc>
              </a:pPr>
              <a:r>
                <a:rPr lang="en-US" sz="2400" spc="-95">
                  <a:solidFill>
                    <a:srgbClr val="000000"/>
                  </a:solidFill>
                  <a:latin typeface="Fira Sans Condensed 2 Light Italics"/>
                </a:rPr>
                <a:t>Insert your second advocacy goal. Use the box below to list the objectives related that goal.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103377" y="3827810"/>
            <a:ext cx="5439189" cy="3323987"/>
            <a:chOff x="0" y="0"/>
            <a:chExt cx="7252252" cy="4431982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7252208" cy="4431919"/>
            </a:xfrm>
            <a:custGeom>
              <a:avLst/>
              <a:gdLst/>
              <a:ahLst/>
              <a:cxnLst/>
              <a:rect r="r" b="b" t="t" l="l"/>
              <a:pathLst>
                <a:path h="4431919" w="7252208">
                  <a:moveTo>
                    <a:pt x="0" y="0"/>
                  </a:moveTo>
                  <a:lnTo>
                    <a:pt x="7252208" y="0"/>
                  </a:lnTo>
                  <a:lnTo>
                    <a:pt x="7252208" y="4431919"/>
                  </a:lnTo>
                  <a:lnTo>
                    <a:pt x="0" y="4431919"/>
                  </a:lnTo>
                  <a:close/>
                </a:path>
              </a:pathLst>
            </a:custGeom>
            <a:solidFill>
              <a:srgbClr val="C0BFC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7252252" cy="4431982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Advocacy goal 3:</a:t>
              </a:r>
            </a:p>
            <a:p>
              <a:pPr algn="l">
                <a:lnSpc>
                  <a:spcPts val="2879"/>
                </a:lnSpc>
              </a:pPr>
              <a:r>
                <a:rPr lang="en-US" sz="2400" spc="-95">
                  <a:solidFill>
                    <a:srgbClr val="000000"/>
                  </a:solidFill>
                  <a:latin typeface="Fira Sans Condensed 2 Light Italics"/>
                </a:rPr>
                <a:t>Insert your third advocacy goal here and use the box below to list the objectives related to that goal.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46888" y="7193846"/>
            <a:ext cx="5564462" cy="2723823"/>
            <a:chOff x="0" y="0"/>
            <a:chExt cx="7419282" cy="3631764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7419340" cy="3631819"/>
            </a:xfrm>
            <a:custGeom>
              <a:avLst/>
              <a:gdLst/>
              <a:ahLst/>
              <a:cxnLst/>
              <a:rect r="r" b="b" t="t" l="l"/>
              <a:pathLst>
                <a:path h="3631819" w="7419340">
                  <a:moveTo>
                    <a:pt x="0" y="0"/>
                  </a:moveTo>
                  <a:lnTo>
                    <a:pt x="7419340" y="0"/>
                  </a:lnTo>
                  <a:lnTo>
                    <a:pt x="7419340" y="3631819"/>
                  </a:lnTo>
                  <a:lnTo>
                    <a:pt x="0" y="3631819"/>
                  </a:lnTo>
                  <a:close/>
                </a:path>
              </a:pathLst>
            </a:custGeom>
            <a:solidFill>
              <a:srgbClr val="F7F3E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0"/>
              <a:ext cx="7419282" cy="3631764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Condensed 1 Bold"/>
                </a:rPr>
                <a:t>Objectives:</a:t>
              </a:r>
            </a:p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Condensed 1 Bold"/>
                </a:rPr>
                <a:t> 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496823" y="7193846"/>
            <a:ext cx="5385558" cy="2723823"/>
            <a:chOff x="0" y="0"/>
            <a:chExt cx="7180744" cy="3631764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7180707" cy="3631819"/>
            </a:xfrm>
            <a:custGeom>
              <a:avLst/>
              <a:gdLst/>
              <a:ahLst/>
              <a:cxnLst/>
              <a:rect r="r" b="b" t="t" l="l"/>
              <a:pathLst>
                <a:path h="3631819" w="7180707">
                  <a:moveTo>
                    <a:pt x="0" y="0"/>
                  </a:moveTo>
                  <a:lnTo>
                    <a:pt x="7180707" y="0"/>
                  </a:lnTo>
                  <a:lnTo>
                    <a:pt x="7180707" y="3631819"/>
                  </a:lnTo>
                  <a:lnTo>
                    <a:pt x="0" y="3631819"/>
                  </a:lnTo>
                  <a:close/>
                </a:path>
              </a:pathLst>
            </a:custGeom>
            <a:solidFill>
              <a:srgbClr val="F7F3E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0"/>
              <a:ext cx="7180744" cy="3631764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Condensed 1 Bold"/>
                </a:rPr>
                <a:t>Objectives:</a:t>
              </a:r>
            </a:p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Condensed 1 Bold"/>
                </a:rPr>
                <a:t> 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120977" y="7174880"/>
            <a:ext cx="5400261" cy="2723823"/>
            <a:chOff x="0" y="0"/>
            <a:chExt cx="7200348" cy="3631764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7200392" cy="3631819"/>
            </a:xfrm>
            <a:custGeom>
              <a:avLst/>
              <a:gdLst/>
              <a:ahLst/>
              <a:cxnLst/>
              <a:rect r="r" b="b" t="t" l="l"/>
              <a:pathLst>
                <a:path h="3631819" w="7200392">
                  <a:moveTo>
                    <a:pt x="0" y="0"/>
                  </a:moveTo>
                  <a:lnTo>
                    <a:pt x="7200392" y="0"/>
                  </a:lnTo>
                  <a:lnTo>
                    <a:pt x="7200392" y="3631819"/>
                  </a:lnTo>
                  <a:lnTo>
                    <a:pt x="0" y="3631819"/>
                  </a:lnTo>
                  <a:close/>
                </a:path>
              </a:pathLst>
            </a:custGeom>
            <a:solidFill>
              <a:srgbClr val="F7F3E5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0"/>
              <a:ext cx="7200348" cy="3631764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Condensed 1 Bold"/>
                </a:rPr>
                <a:t>Objectives:</a:t>
              </a:r>
            </a:p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Condensed 1 Bold"/>
                </a:rPr>
                <a:t> </a:t>
              </a:r>
            </a:p>
          </p:txBody>
        </p:sp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2"/>
          <a:srcRect l="0" t="0" r="0" b="15889"/>
          <a:stretch>
            <a:fillRect/>
          </a:stretch>
        </p:blipFill>
        <p:spPr>
          <a:xfrm flipH="false" flipV="false" rot="0">
            <a:off x="465797" y="295274"/>
            <a:ext cx="2004311" cy="1429451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352147" y="714104"/>
            <a:ext cx="1698720" cy="669049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4"/>
          <a:srcRect l="0" t="0" r="15166" b="0"/>
          <a:stretch>
            <a:fillRect/>
          </a:stretch>
        </p:blipFill>
        <p:spPr>
          <a:xfrm flipH="false" flipV="false" rot="0">
            <a:off x="15913460" y="434327"/>
            <a:ext cx="1638733" cy="1188745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4543727" y="836689"/>
            <a:ext cx="1314354" cy="423879"/>
          </a:xfrm>
          <a:prstGeom prst="rect">
            <a:avLst/>
          </a:prstGeom>
        </p:spPr>
      </p:pic>
      <p:grpSp>
        <p:nvGrpSpPr>
          <p:cNvPr name="Group 27" id="27"/>
          <p:cNvGrpSpPr/>
          <p:nvPr/>
        </p:nvGrpSpPr>
        <p:grpSpPr>
          <a:xfrm rot="0">
            <a:off x="2711765" y="295274"/>
            <a:ext cx="9170616" cy="1568415"/>
            <a:chOff x="0" y="0"/>
            <a:chExt cx="2415306" cy="413080"/>
          </a:xfrm>
        </p:grpSpPr>
        <p:sp>
          <p:nvSpPr>
            <p:cNvPr name="Freeform 28" id="28"/>
            <p:cNvSpPr/>
            <p:nvPr/>
          </p:nvSpPr>
          <p:spPr>
            <a:xfrm>
              <a:off x="0" y="0"/>
              <a:ext cx="2415306" cy="413081"/>
            </a:xfrm>
            <a:custGeom>
              <a:avLst/>
              <a:gdLst/>
              <a:ahLst/>
              <a:cxnLst/>
              <a:rect r="r" b="b" t="t" l="l"/>
              <a:pathLst>
                <a:path h="413081" w="2415306">
                  <a:moveTo>
                    <a:pt x="0" y="0"/>
                  </a:moveTo>
                  <a:lnTo>
                    <a:pt x="2415306" y="0"/>
                  </a:lnTo>
                  <a:lnTo>
                    <a:pt x="2415306" y="413081"/>
                  </a:lnTo>
                  <a:lnTo>
                    <a:pt x="0" y="413081"/>
                  </a:lnTo>
                  <a:close/>
                </a:path>
              </a:pathLst>
            </a:custGeom>
            <a:solidFill>
              <a:srgbClr val="628FCD">
                <a:alpha val="9804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5519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3543985" y="578093"/>
            <a:ext cx="7506176" cy="845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29"/>
              </a:lnSpc>
            </a:pPr>
            <a:r>
              <a:rPr lang="en-US" sz="4949">
                <a:solidFill>
                  <a:srgbClr val="0F61BB"/>
                </a:solidFill>
                <a:latin typeface="Fira Sans Condensed 3"/>
              </a:rPr>
              <a:t>Advocacy Strategy Template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7522" y="1913113"/>
            <a:ext cx="16816386" cy="1695012"/>
            <a:chOff x="0" y="0"/>
            <a:chExt cx="22421848" cy="2260016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2421850" cy="2259975"/>
            </a:xfrm>
            <a:custGeom>
              <a:avLst/>
              <a:gdLst/>
              <a:ahLst/>
              <a:cxnLst/>
              <a:rect r="r" b="b" t="t" l="l"/>
              <a:pathLst>
                <a:path h="2259975" w="22421850">
                  <a:moveTo>
                    <a:pt x="0" y="0"/>
                  </a:moveTo>
                  <a:lnTo>
                    <a:pt x="22421850" y="0"/>
                  </a:lnTo>
                  <a:lnTo>
                    <a:pt x="22421850" y="2259975"/>
                  </a:lnTo>
                  <a:lnTo>
                    <a:pt x="0" y="2259975"/>
                  </a:lnTo>
                  <a:close/>
                </a:path>
              </a:pathLst>
            </a:custGeom>
            <a:solidFill>
              <a:srgbClr val="B1CD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22421848" cy="206264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2916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Objectives</a:t>
              </a:r>
            </a:p>
            <a:p>
              <a:pPr algn="ctr">
                <a:lnSpc>
                  <a:spcPts val="2808"/>
                </a:lnSpc>
              </a:pPr>
            </a:p>
            <a:p>
              <a:pPr algn="ctr">
                <a:lnSpc>
                  <a:spcPts val="2808"/>
                </a:lnSpc>
              </a:pPr>
              <a:r>
                <a:rPr lang="en-US" sz="2600" spc="-103">
                  <a:solidFill>
                    <a:srgbClr val="000000"/>
                  </a:solidFill>
                  <a:latin typeface="Fira Sans Condensed 2 Light Italics"/>
                </a:rPr>
                <a:t>The objectives break down the goal. Identify the specific objectives that the initiative is intended to achieve. Objectives must be achieved to reach the ultimate goal.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27522" y="3806656"/>
            <a:ext cx="5408440" cy="3254737"/>
            <a:chOff x="0" y="0"/>
            <a:chExt cx="7211254" cy="433965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7211314" cy="4339590"/>
            </a:xfrm>
            <a:custGeom>
              <a:avLst/>
              <a:gdLst/>
              <a:ahLst/>
              <a:cxnLst/>
              <a:rect r="r" b="b" t="t" l="l"/>
              <a:pathLst>
                <a:path h="4339590" w="7211314">
                  <a:moveTo>
                    <a:pt x="0" y="0"/>
                  </a:moveTo>
                  <a:lnTo>
                    <a:pt x="7211314" y="0"/>
                  </a:lnTo>
                  <a:lnTo>
                    <a:pt x="7211314" y="4339590"/>
                  </a:lnTo>
                  <a:lnTo>
                    <a:pt x="0" y="4339590"/>
                  </a:lnTo>
                  <a:close/>
                </a:path>
              </a:pathLst>
            </a:custGeom>
            <a:solidFill>
              <a:srgbClr val="C0BFC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7211254" cy="433965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Primary Targets:</a:t>
              </a:r>
            </a:p>
            <a:p>
              <a:pPr algn="l">
                <a:lnSpc>
                  <a:spcPts val="2880"/>
                </a:lnSpc>
              </a:pPr>
              <a:r>
                <a:rPr lang="en-US" sz="2400" spc="-95">
                  <a:solidFill>
                    <a:srgbClr val="000000"/>
                  </a:solidFill>
                  <a:latin typeface="Fira Sans Condensed 2 Light Italics"/>
                </a:rPr>
                <a:t>Identify the individual targets(not organizations/institutions) for your goal. Who has the power to make the change you want to see? 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353484" y="3852026"/>
            <a:ext cx="5564462" cy="6278642"/>
            <a:chOff x="0" y="0"/>
            <a:chExt cx="7419282" cy="8371522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7419340" cy="8371459"/>
            </a:xfrm>
            <a:custGeom>
              <a:avLst/>
              <a:gdLst/>
              <a:ahLst/>
              <a:cxnLst/>
              <a:rect r="r" b="b" t="t" l="l"/>
              <a:pathLst>
                <a:path h="8371459" w="7419340">
                  <a:moveTo>
                    <a:pt x="0" y="0"/>
                  </a:moveTo>
                  <a:lnTo>
                    <a:pt x="7419340" y="0"/>
                  </a:lnTo>
                  <a:lnTo>
                    <a:pt x="7419340" y="8371459"/>
                  </a:lnTo>
                  <a:lnTo>
                    <a:pt x="0" y="8371459"/>
                  </a:lnTo>
                  <a:close/>
                </a:path>
              </a:pathLst>
            </a:custGeom>
            <a:solidFill>
              <a:srgbClr val="E2F0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7419282" cy="8371522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Partners:</a:t>
              </a:r>
            </a:p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 </a:t>
              </a:r>
            </a:p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Allies:</a:t>
              </a:r>
            </a:p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Opponents:</a:t>
              </a:r>
            </a:p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2953" y="7268344"/>
            <a:ext cx="5402474" cy="2954655"/>
            <a:chOff x="0" y="0"/>
            <a:chExt cx="7203298" cy="393954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7203313" cy="3939540"/>
            </a:xfrm>
            <a:custGeom>
              <a:avLst/>
              <a:gdLst/>
              <a:ahLst/>
              <a:cxnLst/>
              <a:rect r="r" b="b" t="t" l="l"/>
              <a:pathLst>
                <a:path h="3939540" w="7203313">
                  <a:moveTo>
                    <a:pt x="0" y="0"/>
                  </a:moveTo>
                  <a:lnTo>
                    <a:pt x="7203313" y="0"/>
                  </a:lnTo>
                  <a:lnTo>
                    <a:pt x="7203313" y="3939540"/>
                  </a:lnTo>
                  <a:lnTo>
                    <a:pt x="0" y="3939540"/>
                  </a:lnTo>
                  <a:close/>
                </a:path>
              </a:pathLst>
            </a:custGeom>
            <a:solidFill>
              <a:srgbClr val="F7F3E5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7203298" cy="393954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Secondary Targets:</a:t>
              </a:r>
            </a:p>
            <a:p>
              <a:pPr algn="l">
                <a:lnSpc>
                  <a:spcPts val="2880"/>
                </a:lnSpc>
              </a:pPr>
              <a:r>
                <a:rPr lang="en-US" sz="2400" spc="-95">
                  <a:solidFill>
                    <a:srgbClr val="000000"/>
                  </a:solidFill>
                  <a:latin typeface="Fira Sans Condensed 2 Light Italics"/>
                </a:rPr>
                <a:t>List the targets who have access to and influencing power over your primary targets. Who has the power to influence the primary targets to support or oppose your issue?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160216" y="3898191"/>
            <a:ext cx="5400261" cy="6186309"/>
            <a:chOff x="0" y="0"/>
            <a:chExt cx="7200348" cy="8248412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7200392" cy="8248396"/>
            </a:xfrm>
            <a:custGeom>
              <a:avLst/>
              <a:gdLst/>
              <a:ahLst/>
              <a:cxnLst/>
              <a:rect r="r" b="b" t="t" l="l"/>
              <a:pathLst>
                <a:path h="8248396" w="7200392">
                  <a:moveTo>
                    <a:pt x="0" y="0"/>
                  </a:moveTo>
                  <a:lnTo>
                    <a:pt x="7200392" y="0"/>
                  </a:lnTo>
                  <a:lnTo>
                    <a:pt x="7200392" y="8248396"/>
                  </a:lnTo>
                  <a:lnTo>
                    <a:pt x="0" y="8248396"/>
                  </a:lnTo>
                  <a:close/>
                </a:path>
              </a:pathLst>
            </a:custGeom>
            <a:solidFill>
              <a:srgbClr val="FED7B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0"/>
              <a:ext cx="7200348" cy="8248412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Tactics</a:t>
              </a:r>
            </a:p>
            <a:p>
              <a:pPr algn="l">
                <a:lnSpc>
                  <a:spcPts val="2880"/>
                </a:lnSpc>
              </a:pPr>
              <a:r>
                <a:rPr lang="en-US" sz="2400" spc="-95">
                  <a:solidFill>
                    <a:srgbClr val="000000"/>
                  </a:solidFill>
                  <a:latin typeface="Fira Sans Condensed 2 Light Italics"/>
                </a:rPr>
                <a:t>List the main tactics that will influence your primary and secondary targets. Include any important dates for engagement, such as around the COP, or influencing events, such as relevant workshops/conferences.</a:t>
              </a:r>
            </a:p>
          </p:txBody>
        </p: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2"/>
          <a:srcRect l="0" t="0" r="0" b="15889"/>
          <a:stretch>
            <a:fillRect/>
          </a:stretch>
        </p:blipFill>
        <p:spPr>
          <a:xfrm flipH="false" flipV="false" rot="0">
            <a:off x="465797" y="295274"/>
            <a:ext cx="2004311" cy="1429451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 rot="0">
            <a:off x="2711765" y="295274"/>
            <a:ext cx="14797669" cy="1568415"/>
            <a:chOff x="0" y="0"/>
            <a:chExt cx="3897328" cy="413080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3897328" cy="413081"/>
            </a:xfrm>
            <a:custGeom>
              <a:avLst/>
              <a:gdLst/>
              <a:ahLst/>
              <a:cxnLst/>
              <a:rect r="r" b="b" t="t" l="l"/>
              <a:pathLst>
                <a:path h="413081" w="3897328">
                  <a:moveTo>
                    <a:pt x="0" y="0"/>
                  </a:moveTo>
                  <a:lnTo>
                    <a:pt x="3897328" y="0"/>
                  </a:lnTo>
                  <a:lnTo>
                    <a:pt x="3897328" y="413081"/>
                  </a:lnTo>
                  <a:lnTo>
                    <a:pt x="0" y="413081"/>
                  </a:lnTo>
                  <a:close/>
                </a:path>
              </a:pathLst>
            </a:custGeom>
            <a:solidFill>
              <a:srgbClr val="628FCD">
                <a:alpha val="9804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551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251885" y="608946"/>
            <a:ext cx="4339907" cy="845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29"/>
              </a:lnSpc>
            </a:pPr>
            <a:r>
              <a:rPr lang="en-US" sz="4949">
                <a:solidFill>
                  <a:srgbClr val="0F61BB"/>
                </a:solidFill>
                <a:latin typeface="Fira Sans Condensed 3"/>
              </a:rPr>
              <a:t>Advocacy Goal 1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131864" y="625456"/>
            <a:ext cx="912743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Fira Sans Condensed 4"/>
              </a:rPr>
              <a:t>This page will provide an overview of the main strategy components for your first advocacy goal.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7522" y="1913113"/>
            <a:ext cx="16816386" cy="1695012"/>
            <a:chOff x="0" y="0"/>
            <a:chExt cx="22421848" cy="2260016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2421850" cy="2259975"/>
            </a:xfrm>
            <a:custGeom>
              <a:avLst/>
              <a:gdLst/>
              <a:ahLst/>
              <a:cxnLst/>
              <a:rect r="r" b="b" t="t" l="l"/>
              <a:pathLst>
                <a:path h="2259975" w="22421850">
                  <a:moveTo>
                    <a:pt x="0" y="0"/>
                  </a:moveTo>
                  <a:lnTo>
                    <a:pt x="22421850" y="0"/>
                  </a:lnTo>
                  <a:lnTo>
                    <a:pt x="22421850" y="2259975"/>
                  </a:lnTo>
                  <a:lnTo>
                    <a:pt x="0" y="2259975"/>
                  </a:lnTo>
                  <a:close/>
                </a:path>
              </a:pathLst>
            </a:custGeom>
            <a:solidFill>
              <a:srgbClr val="B1CD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22421848" cy="206264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2916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Objectives</a:t>
              </a:r>
            </a:p>
            <a:p>
              <a:pPr algn="ctr">
                <a:lnSpc>
                  <a:spcPts val="2808"/>
                </a:lnSpc>
              </a:pPr>
            </a:p>
            <a:p>
              <a:pPr algn="ctr">
                <a:lnSpc>
                  <a:spcPts val="2808"/>
                </a:lnSpc>
              </a:pPr>
              <a:r>
                <a:rPr lang="en-US" sz="2600" spc="-103">
                  <a:solidFill>
                    <a:srgbClr val="000000"/>
                  </a:solidFill>
                  <a:latin typeface="Fira Sans Condensed 2 Light Italics"/>
                </a:rPr>
                <a:t>The objectives break down the goal. Identify the specific objectives that the initiative is intended to achieve. Objectives must be achieved to reach the ultimate goal.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27522" y="3806656"/>
            <a:ext cx="5408440" cy="3254737"/>
            <a:chOff x="0" y="0"/>
            <a:chExt cx="7211254" cy="433965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7211314" cy="4339590"/>
            </a:xfrm>
            <a:custGeom>
              <a:avLst/>
              <a:gdLst/>
              <a:ahLst/>
              <a:cxnLst/>
              <a:rect r="r" b="b" t="t" l="l"/>
              <a:pathLst>
                <a:path h="4339590" w="7211314">
                  <a:moveTo>
                    <a:pt x="0" y="0"/>
                  </a:moveTo>
                  <a:lnTo>
                    <a:pt x="7211314" y="0"/>
                  </a:lnTo>
                  <a:lnTo>
                    <a:pt x="7211314" y="4339590"/>
                  </a:lnTo>
                  <a:lnTo>
                    <a:pt x="0" y="4339590"/>
                  </a:lnTo>
                  <a:close/>
                </a:path>
              </a:pathLst>
            </a:custGeom>
            <a:solidFill>
              <a:srgbClr val="C0BFC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7211254" cy="433965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Primary Targets:</a:t>
              </a:r>
            </a:p>
            <a:p>
              <a:pPr algn="l">
                <a:lnSpc>
                  <a:spcPts val="2880"/>
                </a:lnSpc>
              </a:pPr>
              <a:r>
                <a:rPr lang="en-US" sz="2400" spc="-95">
                  <a:solidFill>
                    <a:srgbClr val="000000"/>
                  </a:solidFill>
                  <a:latin typeface="Fira Sans Condensed 2 Light Italics"/>
                </a:rPr>
                <a:t>Identify the individual targets(not organizations/institutions) for your goal. Who has the power to make the change you want to see? 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353484" y="3852026"/>
            <a:ext cx="5564462" cy="6278642"/>
            <a:chOff x="0" y="0"/>
            <a:chExt cx="7419282" cy="8371522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7419340" cy="8371459"/>
            </a:xfrm>
            <a:custGeom>
              <a:avLst/>
              <a:gdLst/>
              <a:ahLst/>
              <a:cxnLst/>
              <a:rect r="r" b="b" t="t" l="l"/>
              <a:pathLst>
                <a:path h="8371459" w="7419340">
                  <a:moveTo>
                    <a:pt x="0" y="0"/>
                  </a:moveTo>
                  <a:lnTo>
                    <a:pt x="7419340" y="0"/>
                  </a:lnTo>
                  <a:lnTo>
                    <a:pt x="7419340" y="8371459"/>
                  </a:lnTo>
                  <a:lnTo>
                    <a:pt x="0" y="8371459"/>
                  </a:lnTo>
                  <a:close/>
                </a:path>
              </a:pathLst>
            </a:custGeom>
            <a:solidFill>
              <a:srgbClr val="E2F0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7419282" cy="8371522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Partners:</a:t>
              </a:r>
            </a:p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 </a:t>
              </a:r>
            </a:p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Allies:</a:t>
              </a:r>
            </a:p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Opponents:</a:t>
              </a:r>
            </a:p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2953" y="7268344"/>
            <a:ext cx="5402474" cy="2954655"/>
            <a:chOff x="0" y="0"/>
            <a:chExt cx="7203298" cy="393954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7203313" cy="3939540"/>
            </a:xfrm>
            <a:custGeom>
              <a:avLst/>
              <a:gdLst/>
              <a:ahLst/>
              <a:cxnLst/>
              <a:rect r="r" b="b" t="t" l="l"/>
              <a:pathLst>
                <a:path h="3939540" w="7203313">
                  <a:moveTo>
                    <a:pt x="0" y="0"/>
                  </a:moveTo>
                  <a:lnTo>
                    <a:pt x="7203313" y="0"/>
                  </a:lnTo>
                  <a:lnTo>
                    <a:pt x="7203313" y="3939540"/>
                  </a:lnTo>
                  <a:lnTo>
                    <a:pt x="0" y="3939540"/>
                  </a:lnTo>
                  <a:close/>
                </a:path>
              </a:pathLst>
            </a:custGeom>
            <a:solidFill>
              <a:srgbClr val="F7F3E5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7203298" cy="393954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Secondary Targets:</a:t>
              </a:r>
            </a:p>
            <a:p>
              <a:pPr algn="l">
                <a:lnSpc>
                  <a:spcPts val="2880"/>
                </a:lnSpc>
              </a:pPr>
              <a:r>
                <a:rPr lang="en-US" sz="2400" spc="-95">
                  <a:solidFill>
                    <a:srgbClr val="000000"/>
                  </a:solidFill>
                  <a:latin typeface="Fira Sans Condensed 2 Light Italics"/>
                </a:rPr>
                <a:t>List the targets who have access to and influencing power over your primary targets. Who has the power to influence the primary targets to support or oppose your issue?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160216" y="3898191"/>
            <a:ext cx="5400261" cy="6186309"/>
            <a:chOff x="0" y="0"/>
            <a:chExt cx="7200348" cy="8248412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7200392" cy="8248396"/>
            </a:xfrm>
            <a:custGeom>
              <a:avLst/>
              <a:gdLst/>
              <a:ahLst/>
              <a:cxnLst/>
              <a:rect r="r" b="b" t="t" l="l"/>
              <a:pathLst>
                <a:path h="8248396" w="7200392">
                  <a:moveTo>
                    <a:pt x="0" y="0"/>
                  </a:moveTo>
                  <a:lnTo>
                    <a:pt x="7200392" y="0"/>
                  </a:lnTo>
                  <a:lnTo>
                    <a:pt x="7200392" y="8248396"/>
                  </a:lnTo>
                  <a:lnTo>
                    <a:pt x="0" y="8248396"/>
                  </a:lnTo>
                  <a:close/>
                </a:path>
              </a:pathLst>
            </a:custGeom>
            <a:solidFill>
              <a:srgbClr val="FED7B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0"/>
              <a:ext cx="7200348" cy="8248412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Tactics</a:t>
              </a:r>
            </a:p>
            <a:p>
              <a:pPr algn="l">
                <a:lnSpc>
                  <a:spcPts val="2880"/>
                </a:lnSpc>
              </a:pPr>
              <a:r>
                <a:rPr lang="en-US" sz="2400" spc="-95">
                  <a:solidFill>
                    <a:srgbClr val="000000"/>
                  </a:solidFill>
                  <a:latin typeface="Fira Sans Condensed 2 Light Italics"/>
                </a:rPr>
                <a:t>List the main tactics that will influence your primary and secondary targets. Include any important dates for engagement, such as around the COP, or influencing events, such as relevant workshops/conferences.</a:t>
              </a:r>
            </a:p>
          </p:txBody>
        </p: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2"/>
          <a:srcRect l="0" t="0" r="0" b="15889"/>
          <a:stretch>
            <a:fillRect/>
          </a:stretch>
        </p:blipFill>
        <p:spPr>
          <a:xfrm flipH="false" flipV="false" rot="0">
            <a:off x="465797" y="295274"/>
            <a:ext cx="2004311" cy="1429451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 rot="0">
            <a:off x="2711765" y="295274"/>
            <a:ext cx="14797669" cy="1568415"/>
            <a:chOff x="0" y="0"/>
            <a:chExt cx="3897328" cy="413080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3897328" cy="413081"/>
            </a:xfrm>
            <a:custGeom>
              <a:avLst/>
              <a:gdLst/>
              <a:ahLst/>
              <a:cxnLst/>
              <a:rect r="r" b="b" t="t" l="l"/>
              <a:pathLst>
                <a:path h="413081" w="3897328">
                  <a:moveTo>
                    <a:pt x="0" y="0"/>
                  </a:moveTo>
                  <a:lnTo>
                    <a:pt x="3897328" y="0"/>
                  </a:lnTo>
                  <a:lnTo>
                    <a:pt x="3897328" y="413081"/>
                  </a:lnTo>
                  <a:lnTo>
                    <a:pt x="0" y="413081"/>
                  </a:lnTo>
                  <a:close/>
                </a:path>
              </a:pathLst>
            </a:custGeom>
            <a:solidFill>
              <a:srgbClr val="628FCD">
                <a:alpha val="9804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551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251885" y="608946"/>
            <a:ext cx="4363085" cy="845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29"/>
              </a:lnSpc>
            </a:pPr>
            <a:r>
              <a:rPr lang="en-US" sz="4949">
                <a:solidFill>
                  <a:srgbClr val="0F61BB"/>
                </a:solidFill>
                <a:latin typeface="Fira Sans Condensed 3"/>
              </a:rPr>
              <a:t>Advocacy Goal 2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131864" y="625456"/>
            <a:ext cx="912743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Fira Sans Condensed 4"/>
              </a:rPr>
              <a:t>This page will provide an overview of the main strategy components for the second advocacy goal.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7522" y="1913113"/>
            <a:ext cx="16816386" cy="1695012"/>
            <a:chOff x="0" y="0"/>
            <a:chExt cx="22421848" cy="2260016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2421850" cy="2259975"/>
            </a:xfrm>
            <a:custGeom>
              <a:avLst/>
              <a:gdLst/>
              <a:ahLst/>
              <a:cxnLst/>
              <a:rect r="r" b="b" t="t" l="l"/>
              <a:pathLst>
                <a:path h="2259975" w="22421850">
                  <a:moveTo>
                    <a:pt x="0" y="0"/>
                  </a:moveTo>
                  <a:lnTo>
                    <a:pt x="22421850" y="0"/>
                  </a:lnTo>
                  <a:lnTo>
                    <a:pt x="22421850" y="2259975"/>
                  </a:lnTo>
                  <a:lnTo>
                    <a:pt x="0" y="2259975"/>
                  </a:lnTo>
                  <a:close/>
                </a:path>
              </a:pathLst>
            </a:custGeom>
            <a:solidFill>
              <a:srgbClr val="B1CD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22421848" cy="206264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2916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Objectives</a:t>
              </a:r>
            </a:p>
            <a:p>
              <a:pPr algn="ctr">
                <a:lnSpc>
                  <a:spcPts val="2808"/>
                </a:lnSpc>
              </a:pPr>
            </a:p>
            <a:p>
              <a:pPr algn="ctr">
                <a:lnSpc>
                  <a:spcPts val="2808"/>
                </a:lnSpc>
              </a:pPr>
              <a:r>
                <a:rPr lang="en-US" sz="2600" spc="-103">
                  <a:solidFill>
                    <a:srgbClr val="000000"/>
                  </a:solidFill>
                  <a:latin typeface="Fira Sans Condensed 2 Light Italics"/>
                </a:rPr>
                <a:t>The objectives break down the goal. Identify the specific objectives that the initiative is intended to achieve. Objectives must be achieved to reach the ultimate goal.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27522" y="3806656"/>
            <a:ext cx="5408440" cy="3254737"/>
            <a:chOff x="0" y="0"/>
            <a:chExt cx="7211254" cy="433965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7211314" cy="4339590"/>
            </a:xfrm>
            <a:custGeom>
              <a:avLst/>
              <a:gdLst/>
              <a:ahLst/>
              <a:cxnLst/>
              <a:rect r="r" b="b" t="t" l="l"/>
              <a:pathLst>
                <a:path h="4339590" w="7211314">
                  <a:moveTo>
                    <a:pt x="0" y="0"/>
                  </a:moveTo>
                  <a:lnTo>
                    <a:pt x="7211314" y="0"/>
                  </a:lnTo>
                  <a:lnTo>
                    <a:pt x="7211314" y="4339590"/>
                  </a:lnTo>
                  <a:lnTo>
                    <a:pt x="0" y="4339590"/>
                  </a:lnTo>
                  <a:close/>
                </a:path>
              </a:pathLst>
            </a:custGeom>
            <a:solidFill>
              <a:srgbClr val="C0BFC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7211254" cy="433965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Primary Targets:</a:t>
              </a:r>
            </a:p>
            <a:p>
              <a:pPr algn="l">
                <a:lnSpc>
                  <a:spcPts val="2880"/>
                </a:lnSpc>
              </a:pPr>
              <a:r>
                <a:rPr lang="en-US" sz="2400" spc="-95">
                  <a:solidFill>
                    <a:srgbClr val="000000"/>
                  </a:solidFill>
                  <a:latin typeface="Fira Sans Condensed 2 Light Italics"/>
                </a:rPr>
                <a:t>Identify the individual targets(not organizations/institutions) for your goal. Who has the power to make the change you want to see? 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353484" y="3852026"/>
            <a:ext cx="5564462" cy="6278642"/>
            <a:chOff x="0" y="0"/>
            <a:chExt cx="7419282" cy="8371522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7419340" cy="8371459"/>
            </a:xfrm>
            <a:custGeom>
              <a:avLst/>
              <a:gdLst/>
              <a:ahLst/>
              <a:cxnLst/>
              <a:rect r="r" b="b" t="t" l="l"/>
              <a:pathLst>
                <a:path h="8371459" w="7419340">
                  <a:moveTo>
                    <a:pt x="0" y="0"/>
                  </a:moveTo>
                  <a:lnTo>
                    <a:pt x="7419340" y="0"/>
                  </a:lnTo>
                  <a:lnTo>
                    <a:pt x="7419340" y="8371459"/>
                  </a:lnTo>
                  <a:lnTo>
                    <a:pt x="0" y="8371459"/>
                  </a:lnTo>
                  <a:close/>
                </a:path>
              </a:pathLst>
            </a:custGeom>
            <a:solidFill>
              <a:srgbClr val="E2F0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7419282" cy="8371522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Partners:</a:t>
              </a:r>
            </a:p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 </a:t>
              </a:r>
            </a:p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Allies:</a:t>
              </a:r>
            </a:p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Opponents:</a:t>
              </a:r>
            </a:p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2953" y="7268344"/>
            <a:ext cx="5402474" cy="2954655"/>
            <a:chOff x="0" y="0"/>
            <a:chExt cx="7203298" cy="393954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7203313" cy="3939540"/>
            </a:xfrm>
            <a:custGeom>
              <a:avLst/>
              <a:gdLst/>
              <a:ahLst/>
              <a:cxnLst/>
              <a:rect r="r" b="b" t="t" l="l"/>
              <a:pathLst>
                <a:path h="3939540" w="7203313">
                  <a:moveTo>
                    <a:pt x="0" y="0"/>
                  </a:moveTo>
                  <a:lnTo>
                    <a:pt x="7203313" y="0"/>
                  </a:lnTo>
                  <a:lnTo>
                    <a:pt x="7203313" y="3939540"/>
                  </a:lnTo>
                  <a:lnTo>
                    <a:pt x="0" y="3939540"/>
                  </a:lnTo>
                  <a:close/>
                </a:path>
              </a:pathLst>
            </a:custGeom>
            <a:solidFill>
              <a:srgbClr val="F7F3E5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7203298" cy="393954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Secondary Targets:</a:t>
              </a:r>
            </a:p>
            <a:p>
              <a:pPr algn="l">
                <a:lnSpc>
                  <a:spcPts val="2880"/>
                </a:lnSpc>
              </a:pPr>
              <a:r>
                <a:rPr lang="en-US" sz="2400" spc="-95">
                  <a:solidFill>
                    <a:srgbClr val="000000"/>
                  </a:solidFill>
                  <a:latin typeface="Fira Sans Condensed 2 Light Italics"/>
                </a:rPr>
                <a:t>List the targets who have access to and influencing power over your primary targets. Who has the power to influence the primary targets to support or oppose your issue?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160216" y="3898191"/>
            <a:ext cx="5400261" cy="6186309"/>
            <a:chOff x="0" y="0"/>
            <a:chExt cx="7200348" cy="8248412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7200392" cy="8248396"/>
            </a:xfrm>
            <a:custGeom>
              <a:avLst/>
              <a:gdLst/>
              <a:ahLst/>
              <a:cxnLst/>
              <a:rect r="r" b="b" t="t" l="l"/>
              <a:pathLst>
                <a:path h="8248396" w="7200392">
                  <a:moveTo>
                    <a:pt x="0" y="0"/>
                  </a:moveTo>
                  <a:lnTo>
                    <a:pt x="7200392" y="0"/>
                  </a:lnTo>
                  <a:lnTo>
                    <a:pt x="7200392" y="8248396"/>
                  </a:lnTo>
                  <a:lnTo>
                    <a:pt x="0" y="8248396"/>
                  </a:lnTo>
                  <a:close/>
                </a:path>
              </a:pathLst>
            </a:custGeom>
            <a:solidFill>
              <a:srgbClr val="FED7B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0"/>
              <a:ext cx="7200348" cy="8248412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sz="2700" spc="-107">
                  <a:solidFill>
                    <a:srgbClr val="000000"/>
                  </a:solidFill>
                  <a:latin typeface="Fira Sans Condensed 1 Bold"/>
                </a:rPr>
                <a:t>Tactics</a:t>
              </a:r>
            </a:p>
            <a:p>
              <a:pPr algn="l">
                <a:lnSpc>
                  <a:spcPts val="2880"/>
                </a:lnSpc>
              </a:pPr>
              <a:r>
                <a:rPr lang="en-US" sz="2400" spc="-95">
                  <a:solidFill>
                    <a:srgbClr val="000000"/>
                  </a:solidFill>
                  <a:latin typeface="Fira Sans Condensed 2 Light Italics"/>
                </a:rPr>
                <a:t>List the main tactics that will influence your primary and secondary targets. Include any important dates for engagement, such as around the COP, or influencing events, such as relevant workshops/conferences.</a:t>
              </a:r>
            </a:p>
          </p:txBody>
        </p: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2"/>
          <a:srcRect l="0" t="0" r="0" b="15889"/>
          <a:stretch>
            <a:fillRect/>
          </a:stretch>
        </p:blipFill>
        <p:spPr>
          <a:xfrm flipH="false" flipV="false" rot="0">
            <a:off x="465797" y="295274"/>
            <a:ext cx="2004311" cy="1429451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 rot="0">
            <a:off x="2711765" y="295274"/>
            <a:ext cx="14797669" cy="1568415"/>
            <a:chOff x="0" y="0"/>
            <a:chExt cx="3897328" cy="413080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3897328" cy="413081"/>
            </a:xfrm>
            <a:custGeom>
              <a:avLst/>
              <a:gdLst/>
              <a:ahLst/>
              <a:cxnLst/>
              <a:rect r="r" b="b" t="t" l="l"/>
              <a:pathLst>
                <a:path h="413081" w="3897328">
                  <a:moveTo>
                    <a:pt x="0" y="0"/>
                  </a:moveTo>
                  <a:lnTo>
                    <a:pt x="3897328" y="0"/>
                  </a:lnTo>
                  <a:lnTo>
                    <a:pt x="3897328" y="413081"/>
                  </a:lnTo>
                  <a:lnTo>
                    <a:pt x="0" y="413081"/>
                  </a:lnTo>
                  <a:close/>
                </a:path>
              </a:pathLst>
            </a:custGeom>
            <a:solidFill>
              <a:srgbClr val="628FCD">
                <a:alpha val="9804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551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251885" y="608946"/>
            <a:ext cx="4369435" cy="845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29"/>
              </a:lnSpc>
            </a:pPr>
            <a:r>
              <a:rPr lang="en-US" sz="4949">
                <a:solidFill>
                  <a:srgbClr val="0F61BB"/>
                </a:solidFill>
                <a:latin typeface="Fira Sans Condensed 3"/>
              </a:rPr>
              <a:t>Advocacy Goal 3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131864" y="625456"/>
            <a:ext cx="912743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Fira Sans Condensed 4"/>
              </a:rPr>
              <a:t>This page will provide an overview of the main strategy components for the third advocacy goal.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0254252E9797409020EBFD31A88DD4" ma:contentTypeVersion="11" ma:contentTypeDescription="Create a new document." ma:contentTypeScope="" ma:versionID="ce4f25c2a5b56ddb5b5ea43a5cd310ce">
  <xsd:schema xmlns:xsd="http://www.w3.org/2001/XMLSchema" xmlns:xs="http://www.w3.org/2001/XMLSchema" xmlns:p="http://schemas.microsoft.com/office/2006/metadata/properties" xmlns:ns2="8bbf6e97-f945-400e-9c91-acc60c28c79c" xmlns:ns3="6f9ecdc1-d5ae-41f3-ab23-58192dbe31e4" targetNamespace="http://schemas.microsoft.com/office/2006/metadata/properties" ma:root="true" ma:fieldsID="f7a835623a4088b904f4364cb11178cc" ns2:_="" ns3:_="">
    <xsd:import namespace="8bbf6e97-f945-400e-9c91-acc60c28c79c"/>
    <xsd:import namespace="6f9ecdc1-d5ae-41f3-ab23-58192dbe31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f6e97-f945-400e-9c91-acc60c28c7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3c6d8ff-8d6f-4438-9589-c3c4332962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ecdc1-d5ae-41f3-ab23-58192dbe31e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5163d4a-65c5-48ef-933f-2ff82ea03dbc}" ma:internalName="TaxCatchAll" ma:showField="CatchAllData" ma:web="6f9ecdc1-d5ae-41f3-ab23-58192dbe31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9ecdc1-d5ae-41f3-ab23-58192dbe31e4" xsi:nil="true"/>
    <lcf76f155ced4ddcb4097134ff3c332f xmlns="8bbf6e97-f945-400e-9c91-acc60c28c79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24FA2A-AC70-48AF-8235-1CAEBCC1F943}"/>
</file>

<file path=customXml/itemProps2.xml><?xml version="1.0" encoding="utf-8"?>
<ds:datastoreItem xmlns:ds="http://schemas.openxmlformats.org/officeDocument/2006/customXml" ds:itemID="{1BDDB686-5332-4284-AE1F-0181C8EF06BF}"/>
</file>

<file path=customXml/itemProps3.xml><?xml version="1.0" encoding="utf-8"?>
<ds:datastoreItem xmlns:ds="http://schemas.openxmlformats.org/officeDocument/2006/customXml" ds:itemID="{8CE1EF3D-CC46-4D47-AEBC-EE2AECEE143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Advocacy Strategy.pptx</dc:title>
  <cp:revision>1</cp:revision>
  <dcterms:created xsi:type="dcterms:W3CDTF">2006-08-16T00:00:00Z</dcterms:created>
  <dcterms:modified xsi:type="dcterms:W3CDTF">2011-08-01T06:04:30Z</dcterms:modified>
  <dc:identifier>DAFbXoj2thM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0x010100A30254252E9797409020EBFD31A88DD4</vt:lpwstr>
  </property>
  <property fmtid="{D5CDD505-2E9C-101B-9397-08002B2CF9AE}" pid="3" name="Order">
    <vt:r8>75300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